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6"/>
  </p:notesMasterIdLst>
  <p:sldIdLst>
    <p:sldId id="256" r:id="rId2"/>
    <p:sldId id="561" r:id="rId3"/>
    <p:sldId id="689" r:id="rId4"/>
    <p:sldId id="757" r:id="rId5"/>
    <p:sldId id="731" r:id="rId6"/>
    <p:sldId id="665" r:id="rId7"/>
    <p:sldId id="758" r:id="rId8"/>
    <p:sldId id="759" r:id="rId9"/>
    <p:sldId id="760" r:id="rId10"/>
    <p:sldId id="761" r:id="rId11"/>
    <p:sldId id="721" r:id="rId12"/>
    <p:sldId id="762" r:id="rId13"/>
    <p:sldId id="763" r:id="rId14"/>
    <p:sldId id="764" r:id="rId15"/>
    <p:sldId id="765" r:id="rId16"/>
    <p:sldId id="727" r:id="rId17"/>
    <p:sldId id="750" r:id="rId18"/>
    <p:sldId id="751" r:id="rId19"/>
    <p:sldId id="749" r:id="rId20"/>
    <p:sldId id="815" r:id="rId21"/>
    <p:sldId id="752" r:id="rId22"/>
    <p:sldId id="753" r:id="rId23"/>
    <p:sldId id="754" r:id="rId24"/>
    <p:sldId id="766" r:id="rId25"/>
    <p:sldId id="755" r:id="rId26"/>
    <p:sldId id="767" r:id="rId27"/>
    <p:sldId id="769" r:id="rId28"/>
    <p:sldId id="768" r:id="rId29"/>
    <p:sldId id="772" r:id="rId30"/>
    <p:sldId id="728" r:id="rId31"/>
    <p:sldId id="773" r:id="rId32"/>
    <p:sldId id="774" r:id="rId33"/>
    <p:sldId id="756" r:id="rId34"/>
    <p:sldId id="775" r:id="rId35"/>
    <p:sldId id="729" r:id="rId36"/>
    <p:sldId id="808" r:id="rId37"/>
    <p:sldId id="809" r:id="rId38"/>
    <p:sldId id="810" r:id="rId39"/>
    <p:sldId id="732" r:id="rId40"/>
    <p:sldId id="811" r:id="rId41"/>
    <p:sldId id="812" r:id="rId42"/>
    <p:sldId id="814" r:id="rId43"/>
    <p:sldId id="813" r:id="rId44"/>
    <p:sldId id="735" r:id="rId45"/>
    <p:sldId id="741" r:id="rId46"/>
    <p:sldId id="739" r:id="rId47"/>
    <p:sldId id="743" r:id="rId48"/>
    <p:sldId id="742" r:id="rId49"/>
    <p:sldId id="740" r:id="rId50"/>
    <p:sldId id="737" r:id="rId51"/>
    <p:sldId id="744" r:id="rId52"/>
    <p:sldId id="745" r:id="rId53"/>
    <p:sldId id="738" r:id="rId54"/>
    <p:sldId id="746" r:id="rId55"/>
    <p:sldId id="747" r:id="rId56"/>
    <p:sldId id="748" r:id="rId57"/>
    <p:sldId id="736" r:id="rId58"/>
    <p:sldId id="798" r:id="rId59"/>
    <p:sldId id="802" r:id="rId60"/>
    <p:sldId id="803" r:id="rId61"/>
    <p:sldId id="804" r:id="rId62"/>
    <p:sldId id="797" r:id="rId63"/>
    <p:sldId id="800" r:id="rId64"/>
    <p:sldId id="796" r:id="rId65"/>
    <p:sldId id="801" r:id="rId66"/>
    <p:sldId id="805" r:id="rId67"/>
    <p:sldId id="806" r:id="rId68"/>
    <p:sldId id="807" r:id="rId69"/>
    <p:sldId id="830" r:id="rId70"/>
    <p:sldId id="799" r:id="rId71"/>
    <p:sldId id="826" r:id="rId72"/>
    <p:sldId id="674" r:id="rId73"/>
    <p:sldId id="818" r:id="rId74"/>
    <p:sldId id="819" r:id="rId75"/>
    <p:sldId id="816" r:id="rId76"/>
    <p:sldId id="820" r:id="rId77"/>
    <p:sldId id="821" r:id="rId78"/>
    <p:sldId id="822" r:id="rId79"/>
    <p:sldId id="823" r:id="rId80"/>
    <p:sldId id="734" r:id="rId81"/>
    <p:sldId id="776" r:id="rId82"/>
    <p:sldId id="777" r:id="rId83"/>
    <p:sldId id="778" r:id="rId84"/>
    <p:sldId id="723" r:id="rId85"/>
    <p:sldId id="780" r:id="rId86"/>
    <p:sldId id="781" r:id="rId87"/>
    <p:sldId id="782" r:id="rId88"/>
    <p:sldId id="783" r:id="rId89"/>
    <p:sldId id="784" r:id="rId90"/>
    <p:sldId id="785" r:id="rId91"/>
    <p:sldId id="724" r:id="rId92"/>
    <p:sldId id="787" r:id="rId93"/>
    <p:sldId id="786" r:id="rId94"/>
    <p:sldId id="789" r:id="rId95"/>
    <p:sldId id="788" r:id="rId96"/>
    <p:sldId id="725" r:id="rId97"/>
    <p:sldId id="790" r:id="rId98"/>
    <p:sldId id="791" r:id="rId99"/>
    <p:sldId id="792" r:id="rId100"/>
    <p:sldId id="793" r:id="rId101"/>
    <p:sldId id="726" r:id="rId102"/>
    <p:sldId id="794" r:id="rId103"/>
    <p:sldId id="730" r:id="rId104"/>
    <p:sldId id="733" r:id="rId105"/>
    <p:sldId id="779" r:id="rId106"/>
    <p:sldId id="795" r:id="rId107"/>
    <p:sldId id="824" r:id="rId108"/>
    <p:sldId id="825" r:id="rId109"/>
    <p:sldId id="831" r:id="rId110"/>
    <p:sldId id="832" r:id="rId111"/>
    <p:sldId id="828" r:id="rId112"/>
    <p:sldId id="833" r:id="rId113"/>
    <p:sldId id="829" r:id="rId114"/>
    <p:sldId id="827" r:id="rId1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8BC8"/>
    <a:srgbClr val="0432FF"/>
    <a:srgbClr val="A435F1"/>
    <a:srgbClr val="FF2500"/>
    <a:srgbClr val="B7CDDE"/>
    <a:srgbClr val="BE7F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17"/>
    <p:restoredTop sz="94820"/>
  </p:normalViewPr>
  <p:slideViewPr>
    <p:cSldViewPr snapToGrid="0" snapToObjects="1">
      <p:cViewPr varScale="1">
        <p:scale>
          <a:sx n="119" d="100"/>
          <a:sy n="119" d="100"/>
        </p:scale>
        <p:origin x="7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notesMaster" Target="notesMasters/notesMaster1.xml"/><Relationship Id="rId117" Type="http://schemas.openxmlformats.org/officeDocument/2006/relationships/presProps" Target="presProps.xml"/><Relationship Id="rId118" Type="http://schemas.openxmlformats.org/officeDocument/2006/relationships/viewProps" Target="viewProps.xml"/><Relationship Id="rId119" Type="http://schemas.openxmlformats.org/officeDocument/2006/relationships/theme" Target="theme/theme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Relationship Id="rId2" Type="http://schemas.openxmlformats.org/officeDocument/2006/relationships/image" Target="../media/image4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Relationship Id="rId2" Type="http://schemas.openxmlformats.org/officeDocument/2006/relationships/image" Target="../media/image4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Relationship Id="rId2" Type="http://schemas.openxmlformats.org/officeDocument/2006/relationships/image" Target="../media/image4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Relationship Id="rId2" Type="http://schemas.openxmlformats.org/officeDocument/2006/relationships/image" Target="../media/image4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Relationship Id="rId2" Type="http://schemas.openxmlformats.org/officeDocument/2006/relationships/image" Target="../media/image4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56149-BFAA-0A4A-B1E4-80960B75891F}" type="datetimeFigureOut">
              <a:rPr lang="en-US" smtClean="0"/>
              <a:t>9/14/20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FC91A5-8A92-1545-908F-6A52F84BD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8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82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0106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1612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3797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68081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58309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88798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18273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3779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5753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866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06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19300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28466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7875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597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0476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3806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0335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39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124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27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094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711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98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5190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2339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8307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976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1359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4292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54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516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309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712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675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3182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25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306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674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669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0608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76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962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929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028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598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1714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151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1197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770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1691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4301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6120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4999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584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8583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7482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3995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4493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846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6638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15727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</a:t>
            </a:r>
            <a:r>
              <a:rPr lang="en-US" baseline="0" dirty="0" smtClean="0"/>
              <a:t> capture a trend of increasing or decreasing frequency of events can </a:t>
            </a:r>
            <a:r>
              <a:rPr lang="en-US" dirty="0" err="1" smtClean="0"/>
              <a:t>visualise</a:t>
            </a:r>
            <a:r>
              <a:rPr lang="en-US" dirty="0" smtClean="0"/>
              <a:t> data as</a:t>
            </a:r>
            <a:r>
              <a:rPr lang="en-US" baseline="0" dirty="0" smtClean="0"/>
              <a:t> time since last event in event order.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6704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</a:t>
            </a:r>
            <a:r>
              <a:rPr lang="en-US" baseline="0" dirty="0" smtClean="0"/>
              <a:t> capture a trend of increasing or decreasing frequency of events can </a:t>
            </a:r>
            <a:r>
              <a:rPr lang="en-US" dirty="0" err="1" smtClean="0"/>
              <a:t>visualise</a:t>
            </a:r>
            <a:r>
              <a:rPr lang="en-US" dirty="0" smtClean="0"/>
              <a:t> data as</a:t>
            </a:r>
            <a:r>
              <a:rPr lang="en-US" baseline="0" dirty="0" smtClean="0"/>
              <a:t> time since last event in event order.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4510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</a:t>
            </a:r>
            <a:r>
              <a:rPr lang="en-US" baseline="0" dirty="0" smtClean="0"/>
              <a:t> capture a trend of increasing or decreasing frequency of events can </a:t>
            </a:r>
            <a:r>
              <a:rPr lang="en-US" dirty="0" err="1" smtClean="0"/>
              <a:t>visualise</a:t>
            </a:r>
            <a:r>
              <a:rPr lang="en-US" dirty="0" smtClean="0"/>
              <a:t> data as</a:t>
            </a:r>
            <a:r>
              <a:rPr lang="en-US" baseline="0" dirty="0" smtClean="0"/>
              <a:t> time since last event in event order.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7663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</a:t>
            </a:r>
            <a:r>
              <a:rPr lang="en-US" baseline="0" dirty="0" smtClean="0"/>
              <a:t> capture a trend of increasing or decreasing frequency of events can </a:t>
            </a:r>
            <a:r>
              <a:rPr lang="en-US" dirty="0" err="1" smtClean="0"/>
              <a:t>visualise</a:t>
            </a:r>
            <a:r>
              <a:rPr lang="en-US" dirty="0" smtClean="0"/>
              <a:t> data as</a:t>
            </a:r>
            <a:r>
              <a:rPr lang="en-US" baseline="0" dirty="0" smtClean="0"/>
              <a:t> time since last event in event order.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3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29447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should remind us of Pearson’s correlation coefficient, but now we are considering</a:t>
            </a:r>
            <a:r>
              <a:rPr lang="en-US" baseline="0" dirty="0" smtClean="0"/>
              <a:t> a scale that spans from increasing frequency of events (-1) to decreasing frequency of events (1) via no trend in frequency between events at 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152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should remind us of Pearson’s correlation coefficient, but now we are considering</a:t>
            </a:r>
            <a:r>
              <a:rPr lang="en-US" baseline="0" dirty="0" smtClean="0"/>
              <a:t> a scale that spans from increasing frequency of events (-1) to decreasing frequency of events (1) via no trend in frequency between events at 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7680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656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3665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52655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4435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5584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57061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745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746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51269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68803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39519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47329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</a:t>
            </a:r>
            <a:r>
              <a:rPr lang="en-US" baseline="0" dirty="0" smtClean="0"/>
              <a:t> test for a trend we want to use Spearman rank correlation. Use whiteboard to show table they need to fill out (rank of x, rank of y, difference, difference^2), then sum that column and multiply by six, n here is not </a:t>
            </a:r>
            <a:r>
              <a:rPr lang="en-US" baseline="0" dirty="0" err="1" smtClean="0"/>
              <a:t>tatl</a:t>
            </a:r>
            <a:r>
              <a:rPr lang="en-US" baseline="0" dirty="0" smtClean="0"/>
              <a:t> number of eruptions (19) but one less.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08646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46442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70780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33383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71964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75632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05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4754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1535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express this pattern as probability of state transition at next time step. Note that probabilities only need to sum to one across starting states.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9511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54043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Can,</a:t>
            </a:r>
            <a:r>
              <a:rPr lang="en-US" baseline="0" dirty="0" smtClean="0"/>
              <a:t> for example, imagine probability of changing state is equal to fair </a:t>
            </a:r>
            <a:r>
              <a:rPr lang="en-US" baseline="0" dirty="0" err="1" smtClean="0"/>
              <a:t>coing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88383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360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3695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18396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5570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6111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36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833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3385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61842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52988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56053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5722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6328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10947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18697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538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84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39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61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26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74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41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82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46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989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78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31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04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32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39.jp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39.jp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39.jp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5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40.emf"/><Relationship Id="rId6" Type="http://schemas.openxmlformats.org/officeDocument/2006/relationships/image" Target="../media/image6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40.emf"/><Relationship Id="rId6" Type="http://schemas.openxmlformats.org/officeDocument/2006/relationships/oleObject" Target="../embeddings/oleObject3.bin"/><Relationship Id="rId7" Type="http://schemas.openxmlformats.org/officeDocument/2006/relationships/image" Target="../media/image41.emf"/><Relationship Id="rId8" Type="http://schemas.openxmlformats.org/officeDocument/2006/relationships/image" Target="../media/image6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7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41.emf"/><Relationship Id="rId6" Type="http://schemas.openxmlformats.org/officeDocument/2006/relationships/oleObject" Target="../embeddings/oleObject5.bin"/><Relationship Id="rId7" Type="http://schemas.openxmlformats.org/officeDocument/2006/relationships/image" Target="../media/image4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41.emf"/><Relationship Id="rId6" Type="http://schemas.openxmlformats.org/officeDocument/2006/relationships/oleObject" Target="../embeddings/oleObject7.bin"/><Relationship Id="rId7" Type="http://schemas.openxmlformats.org/officeDocument/2006/relationships/image" Target="../media/image40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9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40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0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40.emf"/><Relationship Id="rId6" Type="http://schemas.openxmlformats.org/officeDocument/2006/relationships/oleObject" Target="../embeddings/oleObject10.bin"/><Relationship Id="rId7" Type="http://schemas.openxmlformats.org/officeDocument/2006/relationships/image" Target="../media/image41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1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40.emf"/><Relationship Id="rId6" Type="http://schemas.openxmlformats.org/officeDocument/2006/relationships/oleObject" Target="../embeddings/oleObject12.bin"/><Relationship Id="rId7" Type="http://schemas.openxmlformats.org/officeDocument/2006/relationships/image" Target="../media/image41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image" Target="NULL"/><Relationship Id="rId6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image" Target="NULL"/><Relationship Id="rId6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image" Target="NULL"/><Relationship Id="rId6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4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4" Type="http://schemas.openxmlformats.org/officeDocument/2006/relationships/image" Target="../media/image26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.png"/><Relationship Id="rId5" Type="http://schemas.openxmlformats.org/officeDocument/2006/relationships/image" Target="../media/image26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.png"/><Relationship Id="rId5" Type="http://schemas.openxmlformats.org/officeDocument/2006/relationships/image" Target="../media/image26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4" Type="http://schemas.openxmlformats.org/officeDocument/2006/relationships/image" Target="../media/image29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0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0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3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4" Type="http://schemas.openxmlformats.org/officeDocument/2006/relationships/image" Target="../media/image3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4" Type="http://schemas.openxmlformats.org/officeDocument/2006/relationships/image" Target="../media/image3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4" Type="http://schemas.openxmlformats.org/officeDocument/2006/relationships/image" Target="../media/image3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4" Type="http://schemas.openxmlformats.org/officeDocument/2006/relationships/image" Target="../media/image3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3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4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39.jp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39.jp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39.jp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39.jp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39.jp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39.jp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39.jp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39.jp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3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6830"/>
            <a:ext cx="12192000" cy="610117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1323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11836" y="44530"/>
            <a:ext cx="12203836" cy="1268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Lecture </a:t>
            </a:r>
            <a:r>
              <a:rPr lang="en-US" sz="36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6: Temporal statistics</a:t>
            </a:r>
            <a:endParaRPr lang="en-US" sz="36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25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Series of events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5" t="15556" r="17560" b="3016"/>
          <a:stretch/>
        </p:blipFill>
        <p:spPr>
          <a:xfrm>
            <a:off x="7093473" y="4241451"/>
            <a:ext cx="3339591" cy="24509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82" y="1556941"/>
            <a:ext cx="3679373" cy="245291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046" y="4224200"/>
            <a:ext cx="3788440" cy="24854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" r="12494"/>
          <a:stretch/>
        </p:blipFill>
        <p:spPr>
          <a:xfrm>
            <a:off x="1589046" y="1531254"/>
            <a:ext cx="3788440" cy="25042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000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1843745" y="2832104"/>
            <a:ext cx="288978" cy="288978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2818150" y="2832104"/>
            <a:ext cx="288978" cy="28897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ight Arrow 103"/>
          <p:cNvSpPr/>
          <p:nvPr/>
        </p:nvSpPr>
        <p:spPr>
          <a:xfrm>
            <a:off x="2259425" y="2869597"/>
            <a:ext cx="432023" cy="21399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3511487" y="268420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4311026" y="2684206"/>
            <a:ext cx="6037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p</a:t>
            </a:r>
            <a:r>
              <a:rPr lang="en-US" sz="3200" dirty="0" smtClean="0"/>
              <a:t>(N -&gt; R) 	= 5 </a:t>
            </a:r>
            <a:r>
              <a:rPr lang="en-US" sz="3200" dirty="0"/>
              <a:t>/ (3 + 5</a:t>
            </a:r>
            <a:r>
              <a:rPr lang="en-US" sz="3200" dirty="0" smtClean="0"/>
              <a:t>)	= 0.625</a:t>
            </a:r>
            <a:endParaRPr lang="en-US" sz="3200" dirty="0"/>
          </a:p>
        </p:txBody>
      </p:sp>
      <p:sp>
        <p:nvSpPr>
          <p:cNvPr id="110" name="Oval 109"/>
          <p:cNvSpPr/>
          <p:nvPr/>
        </p:nvSpPr>
        <p:spPr>
          <a:xfrm>
            <a:off x="1843745" y="4497393"/>
            <a:ext cx="288978" cy="28897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2818150" y="4497393"/>
            <a:ext cx="288978" cy="288978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ight Arrow 111"/>
          <p:cNvSpPr/>
          <p:nvPr/>
        </p:nvSpPr>
        <p:spPr>
          <a:xfrm>
            <a:off x="2259425" y="4534886"/>
            <a:ext cx="432023" cy="21399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/>
          <p:cNvSpPr txBox="1"/>
          <p:nvPr/>
        </p:nvSpPr>
        <p:spPr>
          <a:xfrm>
            <a:off x="3511487" y="434949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5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4311026" y="4349495"/>
            <a:ext cx="6037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p</a:t>
            </a:r>
            <a:r>
              <a:rPr lang="en-US" sz="3200" dirty="0" smtClean="0"/>
              <a:t>(R -&gt; N) 	= </a:t>
            </a:r>
            <a:r>
              <a:rPr lang="en-US" sz="3200" dirty="0"/>
              <a:t>5 / (5 + 5</a:t>
            </a:r>
            <a:r>
              <a:rPr lang="en-US" sz="3200" dirty="0" smtClean="0"/>
              <a:t>)	= 0.500</a:t>
            </a:r>
            <a:endParaRPr lang="en-US" sz="3200" dirty="0"/>
          </a:p>
        </p:txBody>
      </p:sp>
      <p:sp>
        <p:nvSpPr>
          <p:cNvPr id="52" name="Oval 51"/>
          <p:cNvSpPr/>
          <p:nvPr/>
        </p:nvSpPr>
        <p:spPr>
          <a:xfrm>
            <a:off x="1843745" y="1999459"/>
            <a:ext cx="288978" cy="288978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818150" y="1999459"/>
            <a:ext cx="288978" cy="288978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2259425" y="2036952"/>
            <a:ext cx="432023" cy="21399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511487" y="185156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/>
              <a:t>3</a:t>
            </a:r>
            <a:endParaRPr lang="en-US" sz="3200"/>
          </a:p>
        </p:txBody>
      </p:sp>
      <p:sp>
        <p:nvSpPr>
          <p:cNvPr id="137" name="TextBox 136"/>
          <p:cNvSpPr txBox="1"/>
          <p:nvPr/>
        </p:nvSpPr>
        <p:spPr>
          <a:xfrm>
            <a:off x="4311026" y="1851561"/>
            <a:ext cx="6037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p</a:t>
            </a:r>
            <a:r>
              <a:rPr lang="en-US" sz="3200" dirty="0" smtClean="0"/>
              <a:t>(N -&gt; N) 	= 3 / (3 + 5)	= 0.375</a:t>
            </a:r>
            <a:endParaRPr lang="en-US" sz="3200" dirty="0"/>
          </a:p>
        </p:txBody>
      </p:sp>
      <p:sp>
        <p:nvSpPr>
          <p:cNvPr id="106" name="Oval 105"/>
          <p:cNvSpPr/>
          <p:nvPr/>
        </p:nvSpPr>
        <p:spPr>
          <a:xfrm>
            <a:off x="1843745" y="3664749"/>
            <a:ext cx="288978" cy="28897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2818150" y="3664749"/>
            <a:ext cx="288978" cy="28897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ight Arrow 107"/>
          <p:cNvSpPr/>
          <p:nvPr/>
        </p:nvSpPr>
        <p:spPr>
          <a:xfrm>
            <a:off x="2259425" y="3702242"/>
            <a:ext cx="432023" cy="21399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/>
          <p:cNvSpPr txBox="1"/>
          <p:nvPr/>
        </p:nvSpPr>
        <p:spPr>
          <a:xfrm>
            <a:off x="3511487" y="351685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5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4311026" y="3516851"/>
            <a:ext cx="6037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p</a:t>
            </a:r>
            <a:r>
              <a:rPr lang="en-US" sz="3200" dirty="0" smtClean="0"/>
              <a:t>(R -&gt; R) 	= </a:t>
            </a:r>
            <a:r>
              <a:rPr lang="en-US" sz="3200" dirty="0"/>
              <a:t>5 / </a:t>
            </a:r>
            <a:r>
              <a:rPr lang="en-US" sz="3200" dirty="0" smtClean="0"/>
              <a:t>(5 </a:t>
            </a:r>
            <a:r>
              <a:rPr lang="en-US" sz="3200" dirty="0"/>
              <a:t>+ 5</a:t>
            </a:r>
            <a:r>
              <a:rPr lang="en-US" sz="3200" dirty="0" smtClean="0"/>
              <a:t>)	= 0.500</a:t>
            </a:r>
            <a:endParaRPr lang="en-US" sz="3200" dirty="0"/>
          </a:p>
        </p:txBody>
      </p:sp>
      <p:grpSp>
        <p:nvGrpSpPr>
          <p:cNvPr id="139" name="Group 138"/>
          <p:cNvGrpSpPr/>
          <p:nvPr/>
        </p:nvGrpSpPr>
        <p:grpSpPr>
          <a:xfrm>
            <a:off x="708836" y="5701169"/>
            <a:ext cx="10774329" cy="1025971"/>
            <a:chOff x="708836" y="5548769"/>
            <a:chExt cx="10774329" cy="1025971"/>
          </a:xfrm>
        </p:grpSpPr>
        <p:grpSp>
          <p:nvGrpSpPr>
            <p:cNvPr id="140" name="Group 139"/>
            <p:cNvGrpSpPr/>
            <p:nvPr/>
          </p:nvGrpSpPr>
          <p:grpSpPr>
            <a:xfrm>
              <a:off x="848909" y="5634388"/>
              <a:ext cx="10493829" cy="511629"/>
              <a:chOff x="848909" y="5569072"/>
              <a:chExt cx="10493829" cy="511629"/>
            </a:xfrm>
          </p:grpSpPr>
          <p:cxnSp>
            <p:nvCxnSpPr>
              <p:cNvPr id="161" name="Straight Connector 160"/>
              <p:cNvCxnSpPr/>
              <p:nvPr/>
            </p:nvCxnSpPr>
            <p:spPr>
              <a:xfrm>
                <a:off x="84890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>
                <a:off x="143189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>
                <a:off x="201488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>
                <a:off x="259787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>
                <a:off x="318086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>
                <a:off x="376385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>
                <a:off x="434684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>
                <a:off x="492983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>
                <a:off x="551282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>
                <a:off x="609581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>
                <a:off x="667880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726179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784478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842777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901076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959375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>
                <a:off x="1017674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>
                <a:off x="11342738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>
                <a:off x="1075973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1" name="Picture 14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74" t="5714" r="55570" b="4464"/>
            <a:stretch/>
          </p:blipFill>
          <p:spPr>
            <a:xfrm rot="16200000">
              <a:off x="5797320" y="910477"/>
              <a:ext cx="597361" cy="10731166"/>
            </a:xfrm>
            <a:prstGeom prst="rect">
              <a:avLst/>
            </a:prstGeom>
          </p:spPr>
        </p:pic>
        <p:sp>
          <p:nvSpPr>
            <p:cNvPr id="142" name="Oval 141"/>
            <p:cNvSpPr/>
            <p:nvPr/>
          </p:nvSpPr>
          <p:spPr>
            <a:xfrm>
              <a:off x="4203950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6534026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3038912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5368988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873874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7699064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8864102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10029140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1194187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3621431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5951507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2456393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4786469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7116545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8281583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9446621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10611659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708836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1291355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48909" y="5399319"/>
            <a:ext cx="10500653" cy="206828"/>
            <a:chOff x="848909" y="5192489"/>
            <a:chExt cx="10500653" cy="206828"/>
          </a:xfrm>
        </p:grpSpPr>
        <p:sp>
          <p:nvSpPr>
            <p:cNvPr id="181" name="Curved Down Arrow 180"/>
            <p:cNvSpPr/>
            <p:nvPr/>
          </p:nvSpPr>
          <p:spPr>
            <a:xfrm>
              <a:off x="848909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2" name="Curved Down Arrow 181"/>
            <p:cNvSpPr/>
            <p:nvPr/>
          </p:nvSpPr>
          <p:spPr>
            <a:xfrm>
              <a:off x="1432301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3" name="Curved Down Arrow 182"/>
            <p:cNvSpPr/>
            <p:nvPr/>
          </p:nvSpPr>
          <p:spPr>
            <a:xfrm>
              <a:off x="2015693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4" name="Curved Down Arrow 183"/>
            <p:cNvSpPr/>
            <p:nvPr/>
          </p:nvSpPr>
          <p:spPr>
            <a:xfrm>
              <a:off x="2599085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5" name="Curved Down Arrow 184"/>
            <p:cNvSpPr/>
            <p:nvPr/>
          </p:nvSpPr>
          <p:spPr>
            <a:xfrm>
              <a:off x="3182477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6" name="Curved Down Arrow 185"/>
            <p:cNvSpPr/>
            <p:nvPr/>
          </p:nvSpPr>
          <p:spPr>
            <a:xfrm>
              <a:off x="3765869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7" name="Curved Down Arrow 186"/>
            <p:cNvSpPr/>
            <p:nvPr/>
          </p:nvSpPr>
          <p:spPr>
            <a:xfrm>
              <a:off x="4349261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8" name="Curved Down Arrow 187"/>
            <p:cNvSpPr/>
            <p:nvPr/>
          </p:nvSpPr>
          <p:spPr>
            <a:xfrm>
              <a:off x="4932653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9" name="Curved Down Arrow 188"/>
            <p:cNvSpPr/>
            <p:nvPr/>
          </p:nvSpPr>
          <p:spPr>
            <a:xfrm>
              <a:off x="5516045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0" name="Curved Down Arrow 189"/>
            <p:cNvSpPr/>
            <p:nvPr/>
          </p:nvSpPr>
          <p:spPr>
            <a:xfrm>
              <a:off x="6099437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1" name="Curved Down Arrow 190"/>
            <p:cNvSpPr/>
            <p:nvPr/>
          </p:nvSpPr>
          <p:spPr>
            <a:xfrm>
              <a:off x="6682829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2" name="Curved Down Arrow 191"/>
            <p:cNvSpPr/>
            <p:nvPr/>
          </p:nvSpPr>
          <p:spPr>
            <a:xfrm>
              <a:off x="7266221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3" name="Curved Down Arrow 192"/>
            <p:cNvSpPr/>
            <p:nvPr/>
          </p:nvSpPr>
          <p:spPr>
            <a:xfrm>
              <a:off x="7849613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4" name="Curved Down Arrow 193"/>
            <p:cNvSpPr/>
            <p:nvPr/>
          </p:nvSpPr>
          <p:spPr>
            <a:xfrm>
              <a:off x="8433005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5" name="Curved Down Arrow 194"/>
            <p:cNvSpPr/>
            <p:nvPr/>
          </p:nvSpPr>
          <p:spPr>
            <a:xfrm>
              <a:off x="9016397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6" name="Curved Down Arrow 195"/>
            <p:cNvSpPr/>
            <p:nvPr/>
          </p:nvSpPr>
          <p:spPr>
            <a:xfrm>
              <a:off x="9599789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7" name="Curved Down Arrow 196"/>
            <p:cNvSpPr/>
            <p:nvPr/>
          </p:nvSpPr>
          <p:spPr>
            <a:xfrm>
              <a:off x="10766572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8" name="Curved Down Arrow 197"/>
            <p:cNvSpPr/>
            <p:nvPr/>
          </p:nvSpPr>
          <p:spPr>
            <a:xfrm>
              <a:off x="10183181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981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708836" y="5701169"/>
            <a:ext cx="10774329" cy="1025971"/>
            <a:chOff x="708836" y="5548769"/>
            <a:chExt cx="10774329" cy="1025971"/>
          </a:xfrm>
        </p:grpSpPr>
        <p:grpSp>
          <p:nvGrpSpPr>
            <p:cNvPr id="92" name="Group 91"/>
            <p:cNvGrpSpPr/>
            <p:nvPr/>
          </p:nvGrpSpPr>
          <p:grpSpPr>
            <a:xfrm>
              <a:off x="848909" y="5634388"/>
              <a:ext cx="10493829" cy="511629"/>
              <a:chOff x="848909" y="5569072"/>
              <a:chExt cx="10493829" cy="511629"/>
            </a:xfrm>
          </p:grpSpPr>
          <p:cxnSp>
            <p:nvCxnSpPr>
              <p:cNvPr id="72" name="Straight Connector 71"/>
              <p:cNvCxnSpPr/>
              <p:nvPr/>
            </p:nvCxnSpPr>
            <p:spPr>
              <a:xfrm>
                <a:off x="84890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143189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201488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259787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318086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376385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434684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492983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551282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609581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667880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726179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784478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842777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901076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959375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017674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1342738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075973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74" t="5714" r="55570" b="4464"/>
            <a:stretch/>
          </p:blipFill>
          <p:spPr>
            <a:xfrm rot="16200000">
              <a:off x="5797320" y="910477"/>
              <a:ext cx="597361" cy="10731166"/>
            </a:xfrm>
            <a:prstGeom prst="rect">
              <a:avLst/>
            </a:prstGeom>
          </p:spPr>
        </p:pic>
        <p:sp>
          <p:nvSpPr>
            <p:cNvPr id="50" name="Oval 49"/>
            <p:cNvSpPr/>
            <p:nvPr/>
          </p:nvSpPr>
          <p:spPr>
            <a:xfrm>
              <a:off x="4203950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6534026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3038912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5368988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1873874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7699064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8864102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10029140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11194187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3621431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5951507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2456393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4786469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7116545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8281583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9446621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0611659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708836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1291355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48909" y="5399319"/>
            <a:ext cx="10500653" cy="206828"/>
            <a:chOff x="848909" y="5192489"/>
            <a:chExt cx="10500653" cy="206828"/>
          </a:xfrm>
        </p:grpSpPr>
        <p:sp>
          <p:nvSpPr>
            <p:cNvPr id="13" name="Curved Down Arrow 12"/>
            <p:cNvSpPr/>
            <p:nvPr/>
          </p:nvSpPr>
          <p:spPr>
            <a:xfrm>
              <a:off x="848909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5" name="Curved Down Arrow 114"/>
            <p:cNvSpPr/>
            <p:nvPr/>
          </p:nvSpPr>
          <p:spPr>
            <a:xfrm>
              <a:off x="1432301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6" name="Curved Down Arrow 115"/>
            <p:cNvSpPr/>
            <p:nvPr/>
          </p:nvSpPr>
          <p:spPr>
            <a:xfrm>
              <a:off x="2015693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7" name="Curved Down Arrow 116"/>
            <p:cNvSpPr/>
            <p:nvPr/>
          </p:nvSpPr>
          <p:spPr>
            <a:xfrm>
              <a:off x="2599085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8" name="Curved Down Arrow 117"/>
            <p:cNvSpPr/>
            <p:nvPr/>
          </p:nvSpPr>
          <p:spPr>
            <a:xfrm>
              <a:off x="3182477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9" name="Curved Down Arrow 118"/>
            <p:cNvSpPr/>
            <p:nvPr/>
          </p:nvSpPr>
          <p:spPr>
            <a:xfrm>
              <a:off x="3765869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0" name="Curved Down Arrow 119"/>
            <p:cNvSpPr/>
            <p:nvPr/>
          </p:nvSpPr>
          <p:spPr>
            <a:xfrm>
              <a:off x="4349261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1" name="Curved Down Arrow 120"/>
            <p:cNvSpPr/>
            <p:nvPr/>
          </p:nvSpPr>
          <p:spPr>
            <a:xfrm>
              <a:off x="4932653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2" name="Curved Down Arrow 121"/>
            <p:cNvSpPr/>
            <p:nvPr/>
          </p:nvSpPr>
          <p:spPr>
            <a:xfrm>
              <a:off x="5516045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3" name="Curved Down Arrow 122"/>
            <p:cNvSpPr/>
            <p:nvPr/>
          </p:nvSpPr>
          <p:spPr>
            <a:xfrm>
              <a:off x="6099437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4" name="Curved Down Arrow 123"/>
            <p:cNvSpPr/>
            <p:nvPr/>
          </p:nvSpPr>
          <p:spPr>
            <a:xfrm>
              <a:off x="6682829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5" name="Curved Down Arrow 124"/>
            <p:cNvSpPr/>
            <p:nvPr/>
          </p:nvSpPr>
          <p:spPr>
            <a:xfrm>
              <a:off x="7266221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6" name="Curved Down Arrow 125"/>
            <p:cNvSpPr/>
            <p:nvPr/>
          </p:nvSpPr>
          <p:spPr>
            <a:xfrm>
              <a:off x="7849613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7" name="Curved Down Arrow 126"/>
            <p:cNvSpPr/>
            <p:nvPr/>
          </p:nvSpPr>
          <p:spPr>
            <a:xfrm>
              <a:off x="8433005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8" name="Curved Down Arrow 127"/>
            <p:cNvSpPr/>
            <p:nvPr/>
          </p:nvSpPr>
          <p:spPr>
            <a:xfrm>
              <a:off x="9016397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9" name="Curved Down Arrow 128"/>
            <p:cNvSpPr/>
            <p:nvPr/>
          </p:nvSpPr>
          <p:spPr>
            <a:xfrm>
              <a:off x="9599789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0" name="Curved Down Arrow 129"/>
            <p:cNvSpPr/>
            <p:nvPr/>
          </p:nvSpPr>
          <p:spPr>
            <a:xfrm>
              <a:off x="10766572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1" name="Curved Down Arrow 130"/>
            <p:cNvSpPr/>
            <p:nvPr/>
          </p:nvSpPr>
          <p:spPr>
            <a:xfrm>
              <a:off x="10183181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70725" y="1525176"/>
            <a:ext cx="4880631" cy="3381166"/>
            <a:chOff x="194816" y="1525176"/>
            <a:chExt cx="4880631" cy="3381166"/>
          </a:xfrm>
        </p:grpSpPr>
        <p:grpSp>
          <p:nvGrpSpPr>
            <p:cNvPr id="11" name="Group 10"/>
            <p:cNvGrpSpPr/>
            <p:nvPr/>
          </p:nvGrpSpPr>
          <p:grpSpPr>
            <a:xfrm>
              <a:off x="773013" y="1958804"/>
              <a:ext cx="3071093" cy="2947538"/>
              <a:chOff x="1145755" y="2187404"/>
              <a:chExt cx="3071093" cy="2947538"/>
            </a:xfrm>
          </p:grpSpPr>
          <p:sp>
            <p:nvSpPr>
              <p:cNvPr id="102" name="Oval 101"/>
              <p:cNvSpPr/>
              <p:nvPr/>
            </p:nvSpPr>
            <p:spPr>
              <a:xfrm>
                <a:off x="1843745" y="3667836"/>
                <a:ext cx="288978" cy="288978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3624272" y="2826775"/>
                <a:ext cx="288978" cy="28897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2742529" y="2826775"/>
                <a:ext cx="288978" cy="288978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1843745" y="4549579"/>
                <a:ext cx="288978" cy="28897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 rot="16200000">
                <a:off x="556399" y="3960810"/>
                <a:ext cx="17634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 smtClean="0"/>
                  <a:t>From</a:t>
                </a:r>
                <a:endParaRPr lang="en-US" sz="3200" dirty="0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2446147" y="3371454"/>
                <a:ext cx="881743" cy="88174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3327890" y="3371454"/>
                <a:ext cx="881743" cy="88174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446147" y="4253197"/>
                <a:ext cx="881743" cy="88174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327890" y="4253197"/>
                <a:ext cx="881743" cy="88174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2453360" y="2187404"/>
                <a:ext cx="17634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smtClean="0"/>
                  <a:t>To</a:t>
                </a:r>
                <a:endParaRPr lang="en-US" sz="3200"/>
              </a:p>
            </p:txBody>
          </p:sp>
          <p:sp>
            <p:nvSpPr>
              <p:cNvPr id="139" name="TextBox 138"/>
              <p:cNvSpPr txBox="1"/>
              <p:nvPr/>
            </p:nvSpPr>
            <p:spPr>
              <a:xfrm>
                <a:off x="2690490" y="3519938"/>
                <a:ext cx="39305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smtClean="0"/>
                  <a:t>3</a:t>
                </a:r>
                <a:endParaRPr lang="en-US" sz="3200"/>
              </a:p>
            </p:txBody>
          </p:sp>
          <p:sp>
            <p:nvSpPr>
              <p:cNvPr id="140" name="TextBox 139"/>
              <p:cNvSpPr txBox="1"/>
              <p:nvPr/>
            </p:nvSpPr>
            <p:spPr>
              <a:xfrm>
                <a:off x="3572233" y="3519938"/>
                <a:ext cx="39305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5</a:t>
                </a:r>
              </a:p>
            </p:txBody>
          </p:sp>
          <p:sp>
            <p:nvSpPr>
              <p:cNvPr id="141" name="TextBox 140"/>
              <p:cNvSpPr txBox="1"/>
              <p:nvPr/>
            </p:nvSpPr>
            <p:spPr>
              <a:xfrm>
                <a:off x="2690490" y="4401681"/>
                <a:ext cx="39305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/>
                  <a:t>5</a:t>
                </a: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3572233" y="4401681"/>
                <a:ext cx="39305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/>
                  <a:t>5</a:t>
                </a:r>
              </a:p>
            </p:txBody>
          </p:sp>
        </p:grpSp>
        <p:sp>
          <p:nvSpPr>
            <p:cNvPr id="157" name="TextBox 156"/>
            <p:cNvSpPr txBox="1"/>
            <p:nvPr/>
          </p:nvSpPr>
          <p:spPr>
            <a:xfrm>
              <a:off x="194816" y="1525176"/>
              <a:ext cx="48806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0432FF"/>
                  </a:solidFill>
                </a:rPr>
                <a:t>Transition frequency matrix</a:t>
              </a:r>
              <a:endParaRPr lang="en-US" sz="3200" b="1" dirty="0">
                <a:solidFill>
                  <a:srgbClr val="0432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698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708836" y="5701169"/>
            <a:ext cx="10774329" cy="1025971"/>
            <a:chOff x="708836" y="5548769"/>
            <a:chExt cx="10774329" cy="1025971"/>
          </a:xfrm>
        </p:grpSpPr>
        <p:grpSp>
          <p:nvGrpSpPr>
            <p:cNvPr id="92" name="Group 91"/>
            <p:cNvGrpSpPr/>
            <p:nvPr/>
          </p:nvGrpSpPr>
          <p:grpSpPr>
            <a:xfrm>
              <a:off x="848909" y="5634388"/>
              <a:ext cx="10493829" cy="511629"/>
              <a:chOff x="848909" y="5569072"/>
              <a:chExt cx="10493829" cy="511629"/>
            </a:xfrm>
          </p:grpSpPr>
          <p:cxnSp>
            <p:nvCxnSpPr>
              <p:cNvPr id="72" name="Straight Connector 71"/>
              <p:cNvCxnSpPr/>
              <p:nvPr/>
            </p:nvCxnSpPr>
            <p:spPr>
              <a:xfrm>
                <a:off x="84890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143189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201488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259787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318086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376385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434684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492983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551282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609581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667880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726179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784478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842777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901076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959375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017674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1342738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075973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74" t="5714" r="55570" b="4464"/>
            <a:stretch/>
          </p:blipFill>
          <p:spPr>
            <a:xfrm rot="16200000">
              <a:off x="5797320" y="910477"/>
              <a:ext cx="597361" cy="10731166"/>
            </a:xfrm>
            <a:prstGeom prst="rect">
              <a:avLst/>
            </a:prstGeom>
          </p:spPr>
        </p:pic>
        <p:sp>
          <p:nvSpPr>
            <p:cNvPr id="50" name="Oval 49"/>
            <p:cNvSpPr/>
            <p:nvPr/>
          </p:nvSpPr>
          <p:spPr>
            <a:xfrm>
              <a:off x="4203950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6534026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3038912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5368988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1873874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7699064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8864102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10029140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11194187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3621431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5951507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2456393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4786469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7116545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8281583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9446621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0611659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708836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1291355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48909" y="5399319"/>
            <a:ext cx="10500653" cy="206828"/>
            <a:chOff x="848909" y="5192489"/>
            <a:chExt cx="10500653" cy="206828"/>
          </a:xfrm>
        </p:grpSpPr>
        <p:sp>
          <p:nvSpPr>
            <p:cNvPr id="13" name="Curved Down Arrow 12"/>
            <p:cNvSpPr/>
            <p:nvPr/>
          </p:nvSpPr>
          <p:spPr>
            <a:xfrm>
              <a:off x="848909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5" name="Curved Down Arrow 114"/>
            <p:cNvSpPr/>
            <p:nvPr/>
          </p:nvSpPr>
          <p:spPr>
            <a:xfrm>
              <a:off x="1432301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6" name="Curved Down Arrow 115"/>
            <p:cNvSpPr/>
            <p:nvPr/>
          </p:nvSpPr>
          <p:spPr>
            <a:xfrm>
              <a:off x="2015693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7" name="Curved Down Arrow 116"/>
            <p:cNvSpPr/>
            <p:nvPr/>
          </p:nvSpPr>
          <p:spPr>
            <a:xfrm>
              <a:off x="2599085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8" name="Curved Down Arrow 117"/>
            <p:cNvSpPr/>
            <p:nvPr/>
          </p:nvSpPr>
          <p:spPr>
            <a:xfrm>
              <a:off x="3182477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9" name="Curved Down Arrow 118"/>
            <p:cNvSpPr/>
            <p:nvPr/>
          </p:nvSpPr>
          <p:spPr>
            <a:xfrm>
              <a:off x="3765869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0" name="Curved Down Arrow 119"/>
            <p:cNvSpPr/>
            <p:nvPr/>
          </p:nvSpPr>
          <p:spPr>
            <a:xfrm>
              <a:off x="4349261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1" name="Curved Down Arrow 120"/>
            <p:cNvSpPr/>
            <p:nvPr/>
          </p:nvSpPr>
          <p:spPr>
            <a:xfrm>
              <a:off x="4932653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2" name="Curved Down Arrow 121"/>
            <p:cNvSpPr/>
            <p:nvPr/>
          </p:nvSpPr>
          <p:spPr>
            <a:xfrm>
              <a:off x="5516045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3" name="Curved Down Arrow 122"/>
            <p:cNvSpPr/>
            <p:nvPr/>
          </p:nvSpPr>
          <p:spPr>
            <a:xfrm>
              <a:off x="6099437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4" name="Curved Down Arrow 123"/>
            <p:cNvSpPr/>
            <p:nvPr/>
          </p:nvSpPr>
          <p:spPr>
            <a:xfrm>
              <a:off x="6682829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5" name="Curved Down Arrow 124"/>
            <p:cNvSpPr/>
            <p:nvPr/>
          </p:nvSpPr>
          <p:spPr>
            <a:xfrm>
              <a:off x="7266221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6" name="Curved Down Arrow 125"/>
            <p:cNvSpPr/>
            <p:nvPr/>
          </p:nvSpPr>
          <p:spPr>
            <a:xfrm>
              <a:off x="7849613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7" name="Curved Down Arrow 126"/>
            <p:cNvSpPr/>
            <p:nvPr/>
          </p:nvSpPr>
          <p:spPr>
            <a:xfrm>
              <a:off x="8433005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8" name="Curved Down Arrow 127"/>
            <p:cNvSpPr/>
            <p:nvPr/>
          </p:nvSpPr>
          <p:spPr>
            <a:xfrm>
              <a:off x="9016397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9" name="Curved Down Arrow 128"/>
            <p:cNvSpPr/>
            <p:nvPr/>
          </p:nvSpPr>
          <p:spPr>
            <a:xfrm>
              <a:off x="9599789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0" name="Curved Down Arrow 129"/>
            <p:cNvSpPr/>
            <p:nvPr/>
          </p:nvSpPr>
          <p:spPr>
            <a:xfrm>
              <a:off x="10766572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1" name="Curved Down Arrow 130"/>
            <p:cNvSpPr/>
            <p:nvPr/>
          </p:nvSpPr>
          <p:spPr>
            <a:xfrm>
              <a:off x="10183181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048922" y="1958804"/>
            <a:ext cx="3071093" cy="2947538"/>
            <a:chOff x="1145755" y="2187404"/>
            <a:chExt cx="3071093" cy="2947538"/>
          </a:xfrm>
        </p:grpSpPr>
        <p:sp>
          <p:nvSpPr>
            <p:cNvPr id="102" name="Oval 101"/>
            <p:cNvSpPr/>
            <p:nvPr/>
          </p:nvSpPr>
          <p:spPr>
            <a:xfrm>
              <a:off x="1843745" y="3667836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3624272" y="2826775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2742529" y="2826775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1843745" y="454957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 rot="16200000">
              <a:off x="556399" y="3960810"/>
              <a:ext cx="17634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/>
                <a:t>From</a:t>
              </a:r>
              <a:endParaRPr lang="en-US" sz="3200" dirty="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2446147" y="3371454"/>
              <a:ext cx="881743" cy="88174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327890" y="3371454"/>
              <a:ext cx="881743" cy="88174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2446147" y="4253197"/>
              <a:ext cx="881743" cy="88174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3327890" y="4253197"/>
              <a:ext cx="881743" cy="88174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2453360" y="2187404"/>
              <a:ext cx="17634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/>
                <a:t>To</a:t>
              </a:r>
              <a:endParaRPr lang="en-US" sz="3200"/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2690490" y="3519938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smtClean="0"/>
                <a:t>3</a:t>
              </a:r>
              <a:endParaRPr lang="en-US" sz="3200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572233" y="3519938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5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2690490" y="4401681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/>
                <a:t>5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572233" y="4401681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/>
                <a:t>5</a:t>
              </a:r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470725" y="1525176"/>
            <a:ext cx="4880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Transition frequency matrix</a:t>
            </a:r>
            <a:endParaRPr lang="en-US" sz="3200" b="1" dirty="0">
              <a:solidFill>
                <a:srgbClr val="0432FF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342123" y="1984385"/>
            <a:ext cx="3071093" cy="2947538"/>
            <a:chOff x="6526115" y="2212985"/>
            <a:chExt cx="3071093" cy="2947538"/>
          </a:xfrm>
        </p:grpSpPr>
        <p:sp>
          <p:nvSpPr>
            <p:cNvPr id="143" name="Oval 142"/>
            <p:cNvSpPr/>
            <p:nvPr/>
          </p:nvSpPr>
          <p:spPr>
            <a:xfrm>
              <a:off x="7224105" y="3693417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9004632" y="2852356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8122889" y="2852356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7224105" y="4575160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/>
            <p:cNvSpPr txBox="1"/>
            <p:nvPr/>
          </p:nvSpPr>
          <p:spPr>
            <a:xfrm rot="16200000">
              <a:off x="5936759" y="3986391"/>
              <a:ext cx="17634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/>
                <a:t>From</a:t>
              </a:r>
              <a:endParaRPr lang="en-US" sz="3200" dirty="0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7826507" y="3397035"/>
              <a:ext cx="881743" cy="88174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8708250" y="3397035"/>
              <a:ext cx="881743" cy="88174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7826507" y="4278778"/>
              <a:ext cx="881743" cy="88174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8708250" y="4278778"/>
              <a:ext cx="881743" cy="88174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7833720" y="2212985"/>
              <a:ext cx="17634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/>
                <a:t>To</a:t>
              </a:r>
              <a:endParaRPr lang="en-US" sz="3200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7825591" y="3589063"/>
              <a:ext cx="8835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0.375</a:t>
              </a:r>
              <a:endParaRPr lang="en-US" sz="2400" dirty="0"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8707334" y="3589063"/>
              <a:ext cx="8835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0.625</a:t>
              </a:r>
              <a:endParaRPr lang="en-US" sz="2400" dirty="0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7825591" y="4470806"/>
              <a:ext cx="8835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0.500</a:t>
              </a:r>
              <a:endParaRPr lang="en-US" sz="2400" dirty="0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8707333" y="4470806"/>
              <a:ext cx="8835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0</a:t>
              </a:r>
              <a:r>
                <a:rPr lang="en-US" sz="2400" smtClean="0"/>
                <a:t>.500</a:t>
              </a:r>
              <a:endParaRPr lang="en-US" sz="2400" dirty="0"/>
            </a:p>
          </p:txBody>
        </p:sp>
      </p:grpSp>
      <p:sp>
        <p:nvSpPr>
          <p:cNvPr id="158" name="TextBox 157"/>
          <p:cNvSpPr txBox="1"/>
          <p:nvPr/>
        </p:nvSpPr>
        <p:spPr>
          <a:xfrm>
            <a:off x="6687206" y="1525176"/>
            <a:ext cx="50340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Transition probability matrix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5513481" y="3706442"/>
            <a:ext cx="1165038" cy="59276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4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969439" y="4862730"/>
            <a:ext cx="883993" cy="883993"/>
          </a:xfrm>
          <a:prstGeom prst="ellipse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79641" y="4950783"/>
            <a:ext cx="463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7338568" y="4862730"/>
            <a:ext cx="883993" cy="88399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551174" y="4950783"/>
            <a:ext cx="458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C</a:t>
            </a:r>
          </a:p>
        </p:txBody>
      </p:sp>
      <p:sp>
        <p:nvSpPr>
          <p:cNvPr id="7" name="Curved Right Arrow 6"/>
          <p:cNvSpPr/>
          <p:nvPr/>
        </p:nvSpPr>
        <p:spPr>
          <a:xfrm rot="19893526">
            <a:off x="3014840" y="5363277"/>
            <a:ext cx="1036378" cy="1001092"/>
          </a:xfrm>
          <a:prstGeom prst="curvedRightArrow">
            <a:avLst>
              <a:gd name="adj1" fmla="val 9548"/>
              <a:gd name="adj2" fmla="val 50000"/>
              <a:gd name="adj3" fmla="val 25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Curved Right Arrow 42"/>
          <p:cNvSpPr/>
          <p:nvPr/>
        </p:nvSpPr>
        <p:spPr>
          <a:xfrm rot="12666761">
            <a:off x="8145019" y="5249514"/>
            <a:ext cx="1036378" cy="1001092"/>
          </a:xfrm>
          <a:prstGeom prst="curvedRightArrow">
            <a:avLst>
              <a:gd name="adj1" fmla="val 9548"/>
              <a:gd name="adj2" fmla="val 50000"/>
              <a:gd name="adj3" fmla="val 25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654004" y="2614620"/>
            <a:ext cx="883993" cy="883993"/>
            <a:chOff x="5645839" y="2342477"/>
            <a:chExt cx="883993" cy="883993"/>
          </a:xfrm>
        </p:grpSpPr>
        <p:sp>
          <p:nvSpPr>
            <p:cNvPr id="47" name="Oval 46"/>
            <p:cNvSpPr/>
            <p:nvPr/>
          </p:nvSpPr>
          <p:spPr>
            <a:xfrm>
              <a:off x="5645839" y="2342477"/>
              <a:ext cx="883993" cy="88399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847224" y="243053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 smtClean="0"/>
                <a:t>A</a:t>
              </a:r>
              <a:endParaRPr lang="en-US" sz="4000" dirty="0"/>
            </a:p>
          </p:txBody>
        </p:sp>
      </p:grpSp>
      <p:sp>
        <p:nvSpPr>
          <p:cNvPr id="50" name="Curved Right Arrow 49"/>
          <p:cNvSpPr/>
          <p:nvPr/>
        </p:nvSpPr>
        <p:spPr>
          <a:xfrm rot="5400000">
            <a:off x="5519262" y="1573116"/>
            <a:ext cx="1036378" cy="1001092"/>
          </a:xfrm>
          <a:prstGeom prst="curvedRightArrow">
            <a:avLst>
              <a:gd name="adj1" fmla="val 9548"/>
              <a:gd name="adj2" fmla="val 50000"/>
              <a:gd name="adj3" fmla="val 2500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Up Arrow 13"/>
          <p:cNvSpPr/>
          <p:nvPr/>
        </p:nvSpPr>
        <p:spPr>
          <a:xfrm rot="19300523">
            <a:off x="6698825" y="3407208"/>
            <a:ext cx="246525" cy="1708577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Up Arrow 53"/>
          <p:cNvSpPr/>
          <p:nvPr/>
        </p:nvSpPr>
        <p:spPr>
          <a:xfrm rot="19300523" flipV="1">
            <a:off x="6947815" y="3210394"/>
            <a:ext cx="246525" cy="1708577"/>
          </a:xfrm>
          <a:prstGeom prst="upArrow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Up Arrow 55"/>
          <p:cNvSpPr/>
          <p:nvPr/>
        </p:nvSpPr>
        <p:spPr>
          <a:xfrm rot="2288405">
            <a:off x="4997994" y="3206887"/>
            <a:ext cx="246525" cy="1665573"/>
          </a:xfrm>
          <a:prstGeom prst="upArrow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Up Arrow 56"/>
          <p:cNvSpPr/>
          <p:nvPr/>
        </p:nvSpPr>
        <p:spPr>
          <a:xfrm rot="2288405" flipV="1">
            <a:off x="5247618" y="3402899"/>
            <a:ext cx="246525" cy="1665573"/>
          </a:xfrm>
          <a:prstGeom prst="upArrow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Up Arrow 58"/>
          <p:cNvSpPr/>
          <p:nvPr/>
        </p:nvSpPr>
        <p:spPr>
          <a:xfrm rot="16200000">
            <a:off x="5972737" y="4342190"/>
            <a:ext cx="246525" cy="2242457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Up Arrow 59"/>
          <p:cNvSpPr/>
          <p:nvPr/>
        </p:nvSpPr>
        <p:spPr>
          <a:xfrm rot="16200000" flipV="1">
            <a:off x="5972737" y="4024806"/>
            <a:ext cx="246525" cy="2242457"/>
          </a:xfrm>
          <a:prstGeom prst="upArrow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1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969439" y="5330817"/>
            <a:ext cx="883993" cy="883993"/>
          </a:xfrm>
          <a:prstGeom prst="ellipse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82045" y="5418870"/>
            <a:ext cx="458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C</a:t>
            </a:r>
            <a:endParaRPr lang="en-US" sz="4000" dirty="0"/>
          </a:p>
        </p:txBody>
      </p:sp>
      <p:sp>
        <p:nvSpPr>
          <p:cNvPr id="11" name="Oval 10"/>
          <p:cNvSpPr/>
          <p:nvPr/>
        </p:nvSpPr>
        <p:spPr>
          <a:xfrm>
            <a:off x="7338568" y="5330817"/>
            <a:ext cx="883993" cy="88399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530335" y="5418870"/>
            <a:ext cx="5004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D</a:t>
            </a:r>
            <a:endParaRPr lang="en-US" sz="4000" dirty="0"/>
          </a:p>
        </p:txBody>
      </p:sp>
      <p:sp>
        <p:nvSpPr>
          <p:cNvPr id="7" name="Curved Right Arrow 6"/>
          <p:cNvSpPr/>
          <p:nvPr/>
        </p:nvSpPr>
        <p:spPr>
          <a:xfrm rot="19893526">
            <a:off x="3014840" y="5831364"/>
            <a:ext cx="1036378" cy="1001092"/>
          </a:xfrm>
          <a:prstGeom prst="curvedRightArrow">
            <a:avLst>
              <a:gd name="adj1" fmla="val 9548"/>
              <a:gd name="adj2" fmla="val 50000"/>
              <a:gd name="adj3" fmla="val 25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Curved Right Arrow 42"/>
          <p:cNvSpPr/>
          <p:nvPr/>
        </p:nvSpPr>
        <p:spPr>
          <a:xfrm rot="12666761">
            <a:off x="8145019" y="5717601"/>
            <a:ext cx="1036378" cy="1001092"/>
          </a:xfrm>
          <a:prstGeom prst="curvedRightArrow">
            <a:avLst>
              <a:gd name="adj1" fmla="val 9548"/>
              <a:gd name="adj2" fmla="val 50000"/>
              <a:gd name="adj3" fmla="val 25000"/>
            </a:avLst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3969439" y="2005019"/>
            <a:ext cx="883993" cy="88399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4170824" y="2093072"/>
            <a:ext cx="481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A</a:t>
            </a:r>
            <a:endParaRPr lang="en-US" sz="4000" dirty="0"/>
          </a:p>
        </p:txBody>
      </p:sp>
      <p:sp>
        <p:nvSpPr>
          <p:cNvPr id="50" name="Curved Right Arrow 49"/>
          <p:cNvSpPr/>
          <p:nvPr/>
        </p:nvSpPr>
        <p:spPr>
          <a:xfrm rot="2001624">
            <a:off x="3014839" y="1472237"/>
            <a:ext cx="1036378" cy="1001092"/>
          </a:xfrm>
          <a:prstGeom prst="curvedRightArrow">
            <a:avLst>
              <a:gd name="adj1" fmla="val 9548"/>
              <a:gd name="adj2" fmla="val 50000"/>
              <a:gd name="adj3" fmla="val 25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Up Arrow 58"/>
          <p:cNvSpPr/>
          <p:nvPr/>
        </p:nvSpPr>
        <p:spPr>
          <a:xfrm rot="16200000">
            <a:off x="5972737" y="4810277"/>
            <a:ext cx="246525" cy="2242457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Up Arrow 59"/>
          <p:cNvSpPr/>
          <p:nvPr/>
        </p:nvSpPr>
        <p:spPr>
          <a:xfrm rot="16200000" flipV="1">
            <a:off x="5972737" y="4492893"/>
            <a:ext cx="246525" cy="2242457"/>
          </a:xfrm>
          <a:prstGeom prst="upArrow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/>
          <p:cNvSpPr/>
          <p:nvPr/>
        </p:nvSpPr>
        <p:spPr>
          <a:xfrm rot="10800000">
            <a:off x="4446865" y="2988686"/>
            <a:ext cx="246525" cy="2242457"/>
          </a:xfrm>
          <a:prstGeom prst="upArrow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/>
          <p:cNvSpPr/>
          <p:nvPr/>
        </p:nvSpPr>
        <p:spPr>
          <a:xfrm rot="10800000" flipV="1">
            <a:off x="4129481" y="2988686"/>
            <a:ext cx="246525" cy="2242457"/>
          </a:xfrm>
          <a:prstGeom prst="upArrow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338568" y="2005019"/>
            <a:ext cx="883993" cy="88399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7548770" y="2093072"/>
            <a:ext cx="463588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B</a:t>
            </a:r>
          </a:p>
        </p:txBody>
      </p:sp>
      <p:sp>
        <p:nvSpPr>
          <p:cNvPr id="32" name="Up Arrow 31"/>
          <p:cNvSpPr/>
          <p:nvPr/>
        </p:nvSpPr>
        <p:spPr>
          <a:xfrm rot="10800000">
            <a:off x="7815994" y="2988686"/>
            <a:ext cx="246525" cy="2242457"/>
          </a:xfrm>
          <a:prstGeom prst="upArrow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Up Arrow 32"/>
          <p:cNvSpPr/>
          <p:nvPr/>
        </p:nvSpPr>
        <p:spPr>
          <a:xfrm rot="10800000" flipV="1">
            <a:off x="7498610" y="2988686"/>
            <a:ext cx="246525" cy="2242457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Up Arrow 34"/>
          <p:cNvSpPr/>
          <p:nvPr/>
        </p:nvSpPr>
        <p:spPr>
          <a:xfrm rot="16200000">
            <a:off x="5972737" y="1484479"/>
            <a:ext cx="246525" cy="2242457"/>
          </a:xfrm>
          <a:prstGeom prst="upArrow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Up Arrow 35"/>
          <p:cNvSpPr/>
          <p:nvPr/>
        </p:nvSpPr>
        <p:spPr>
          <a:xfrm rot="16200000" flipV="1">
            <a:off x="5972737" y="1167095"/>
            <a:ext cx="246525" cy="2242457"/>
          </a:xfrm>
          <a:prstGeom prst="upArrow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rved Right Arrow 36"/>
          <p:cNvSpPr/>
          <p:nvPr/>
        </p:nvSpPr>
        <p:spPr>
          <a:xfrm rot="8677121">
            <a:off x="8072165" y="1335928"/>
            <a:ext cx="1036378" cy="1001092"/>
          </a:xfrm>
          <a:prstGeom prst="curvedRightArrow">
            <a:avLst>
              <a:gd name="adj1" fmla="val 9548"/>
              <a:gd name="adj2" fmla="val 50000"/>
              <a:gd name="adj3" fmla="val 25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Up Arrow 38"/>
          <p:cNvSpPr/>
          <p:nvPr/>
        </p:nvSpPr>
        <p:spPr>
          <a:xfrm rot="8100000">
            <a:off x="6038537" y="2418830"/>
            <a:ext cx="246525" cy="3142635"/>
          </a:xfrm>
          <a:prstGeom prst="upArrow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Up Arrow 39"/>
          <p:cNvSpPr/>
          <p:nvPr/>
        </p:nvSpPr>
        <p:spPr>
          <a:xfrm rot="8100000" flipV="1">
            <a:off x="5814113" y="2643254"/>
            <a:ext cx="246525" cy="3142635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Up Arrow 41"/>
          <p:cNvSpPr/>
          <p:nvPr/>
        </p:nvSpPr>
        <p:spPr>
          <a:xfrm rot="13500000">
            <a:off x="6078743" y="2652118"/>
            <a:ext cx="246525" cy="3146729"/>
          </a:xfrm>
          <a:prstGeom prst="upArrow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Up Arrow 43"/>
          <p:cNvSpPr/>
          <p:nvPr/>
        </p:nvSpPr>
        <p:spPr>
          <a:xfrm rot="13500000" flipV="1">
            <a:off x="5854319" y="2427694"/>
            <a:ext cx="246525" cy="3146729"/>
          </a:xfrm>
          <a:prstGeom prst="upArrow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74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788826" y="1618620"/>
            <a:ext cx="2753250" cy="2454094"/>
            <a:chOff x="3014839" y="1335928"/>
            <a:chExt cx="6166558" cy="5496528"/>
          </a:xfrm>
        </p:grpSpPr>
        <p:sp>
          <p:nvSpPr>
            <p:cNvPr id="6" name="Oval 5"/>
            <p:cNvSpPr/>
            <p:nvPr/>
          </p:nvSpPr>
          <p:spPr>
            <a:xfrm>
              <a:off x="3969439" y="5330817"/>
              <a:ext cx="883993" cy="883993"/>
            </a:xfrm>
            <a:prstGeom prst="ellipse">
              <a:avLst/>
            </a:prstGeom>
            <a:solidFill>
              <a:srgbClr val="92D050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096924" y="5418870"/>
              <a:ext cx="629021" cy="689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C</a:t>
              </a:r>
              <a:endParaRPr lang="en-US" sz="1400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7338568" y="5330817"/>
              <a:ext cx="883993" cy="88399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76200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449896" y="5418870"/>
              <a:ext cx="661336" cy="689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D</a:t>
              </a:r>
              <a:endParaRPr lang="en-US" sz="1400" dirty="0"/>
            </a:p>
          </p:txBody>
        </p:sp>
        <p:sp>
          <p:nvSpPr>
            <p:cNvPr id="7" name="Curved Right Arrow 6"/>
            <p:cNvSpPr/>
            <p:nvPr/>
          </p:nvSpPr>
          <p:spPr>
            <a:xfrm rot="19893526">
              <a:off x="3014840" y="5831364"/>
              <a:ext cx="1036378" cy="1001092"/>
            </a:xfrm>
            <a:prstGeom prst="curvedRightArrow">
              <a:avLst>
                <a:gd name="adj1" fmla="val 9548"/>
                <a:gd name="adj2" fmla="val 50000"/>
                <a:gd name="adj3" fmla="val 25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43" name="Curved Right Arrow 42"/>
            <p:cNvSpPr/>
            <p:nvPr/>
          </p:nvSpPr>
          <p:spPr>
            <a:xfrm rot="12666761">
              <a:off x="8145019" y="5717601"/>
              <a:ext cx="1036378" cy="1001092"/>
            </a:xfrm>
            <a:prstGeom prst="curvedRightArrow">
              <a:avLst>
                <a:gd name="adj1" fmla="val 9548"/>
                <a:gd name="adj2" fmla="val 50000"/>
                <a:gd name="adj3" fmla="val 25000"/>
              </a:avLst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3969439" y="2005019"/>
              <a:ext cx="883993" cy="88399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087949" y="2093071"/>
              <a:ext cx="646975" cy="689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A</a:t>
              </a:r>
              <a:endParaRPr lang="en-US" sz="1400" dirty="0"/>
            </a:p>
          </p:txBody>
        </p:sp>
        <p:sp>
          <p:nvSpPr>
            <p:cNvPr id="50" name="Curved Right Arrow 49"/>
            <p:cNvSpPr/>
            <p:nvPr/>
          </p:nvSpPr>
          <p:spPr>
            <a:xfrm rot="2001624">
              <a:off x="3014839" y="1472237"/>
              <a:ext cx="1036378" cy="1001092"/>
            </a:xfrm>
            <a:prstGeom prst="curvedRightArrow">
              <a:avLst>
                <a:gd name="adj1" fmla="val 9548"/>
                <a:gd name="adj2" fmla="val 50000"/>
                <a:gd name="adj3" fmla="val 25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59" name="Up Arrow 58"/>
            <p:cNvSpPr/>
            <p:nvPr/>
          </p:nvSpPr>
          <p:spPr>
            <a:xfrm rot="16200000">
              <a:off x="5972737" y="4810277"/>
              <a:ext cx="246525" cy="2242457"/>
            </a:xfrm>
            <a:prstGeom prst="up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" name="Up Arrow 59"/>
            <p:cNvSpPr/>
            <p:nvPr/>
          </p:nvSpPr>
          <p:spPr>
            <a:xfrm rot="16200000" flipV="1">
              <a:off x="5972737" y="4492893"/>
              <a:ext cx="246525" cy="2242457"/>
            </a:xfrm>
            <a:prstGeom prst="upArrow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" name="Up Arrow 24"/>
            <p:cNvSpPr/>
            <p:nvPr/>
          </p:nvSpPr>
          <p:spPr>
            <a:xfrm rot="10800000">
              <a:off x="4446865" y="2988686"/>
              <a:ext cx="246525" cy="2242457"/>
            </a:xfrm>
            <a:prstGeom prst="up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" name="Up Arrow 25"/>
            <p:cNvSpPr/>
            <p:nvPr/>
          </p:nvSpPr>
          <p:spPr>
            <a:xfrm rot="10800000" flipV="1">
              <a:off x="4129481" y="2988686"/>
              <a:ext cx="246525" cy="2242457"/>
            </a:xfrm>
            <a:prstGeom prst="upArrow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8" name="Oval 27"/>
            <p:cNvSpPr/>
            <p:nvPr/>
          </p:nvSpPr>
          <p:spPr>
            <a:xfrm>
              <a:off x="7338568" y="2005019"/>
              <a:ext cx="883993" cy="88399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464257" y="2093071"/>
              <a:ext cx="632614" cy="6893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B</a:t>
              </a:r>
            </a:p>
          </p:txBody>
        </p:sp>
        <p:sp>
          <p:nvSpPr>
            <p:cNvPr id="32" name="Up Arrow 31"/>
            <p:cNvSpPr/>
            <p:nvPr/>
          </p:nvSpPr>
          <p:spPr>
            <a:xfrm rot="10800000">
              <a:off x="7815994" y="2988686"/>
              <a:ext cx="246525" cy="2242457"/>
            </a:xfrm>
            <a:prstGeom prst="up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3" name="Up Arrow 32"/>
            <p:cNvSpPr/>
            <p:nvPr/>
          </p:nvSpPr>
          <p:spPr>
            <a:xfrm rot="10800000" flipV="1">
              <a:off x="7498610" y="2988686"/>
              <a:ext cx="246525" cy="2242457"/>
            </a:xfrm>
            <a:prstGeom prst="up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5" name="Up Arrow 34"/>
            <p:cNvSpPr/>
            <p:nvPr/>
          </p:nvSpPr>
          <p:spPr>
            <a:xfrm rot="16200000">
              <a:off x="5972737" y="1484479"/>
              <a:ext cx="246525" cy="2242457"/>
            </a:xfrm>
            <a:prstGeom prst="up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6" name="Up Arrow 35"/>
            <p:cNvSpPr/>
            <p:nvPr/>
          </p:nvSpPr>
          <p:spPr>
            <a:xfrm rot="16200000" flipV="1">
              <a:off x="5972737" y="1167095"/>
              <a:ext cx="246525" cy="2242457"/>
            </a:xfrm>
            <a:prstGeom prst="up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7" name="Curved Right Arrow 36"/>
            <p:cNvSpPr/>
            <p:nvPr/>
          </p:nvSpPr>
          <p:spPr>
            <a:xfrm rot="8677121">
              <a:off x="8072165" y="1335928"/>
              <a:ext cx="1036378" cy="1001092"/>
            </a:xfrm>
            <a:prstGeom prst="curvedRightArrow">
              <a:avLst>
                <a:gd name="adj1" fmla="val 9548"/>
                <a:gd name="adj2" fmla="val 50000"/>
                <a:gd name="adj3" fmla="val 25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39" name="Up Arrow 38"/>
            <p:cNvSpPr/>
            <p:nvPr/>
          </p:nvSpPr>
          <p:spPr>
            <a:xfrm rot="8100000">
              <a:off x="6038537" y="2418830"/>
              <a:ext cx="246525" cy="3142635"/>
            </a:xfrm>
            <a:prstGeom prst="up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0" name="Up Arrow 39"/>
            <p:cNvSpPr/>
            <p:nvPr/>
          </p:nvSpPr>
          <p:spPr>
            <a:xfrm rot="8100000" flipV="1">
              <a:off x="5814113" y="2643254"/>
              <a:ext cx="246525" cy="3142635"/>
            </a:xfrm>
            <a:prstGeom prst="up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2" name="Up Arrow 41"/>
            <p:cNvSpPr/>
            <p:nvPr/>
          </p:nvSpPr>
          <p:spPr>
            <a:xfrm rot="13500000">
              <a:off x="6078743" y="2652118"/>
              <a:ext cx="246525" cy="3146729"/>
            </a:xfrm>
            <a:prstGeom prst="up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4" name="Up Arrow 43"/>
            <p:cNvSpPr/>
            <p:nvPr/>
          </p:nvSpPr>
          <p:spPr>
            <a:xfrm rot="13500000" flipV="1">
              <a:off x="5854319" y="2427694"/>
              <a:ext cx="246525" cy="3146729"/>
            </a:xfrm>
            <a:prstGeom prst="upArrow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834893" y="1617703"/>
            <a:ext cx="3149292" cy="2455928"/>
            <a:chOff x="3014840" y="1555473"/>
            <a:chExt cx="6166557" cy="4808896"/>
          </a:xfrm>
        </p:grpSpPr>
        <p:sp>
          <p:nvSpPr>
            <p:cNvPr id="31" name="Oval 30"/>
            <p:cNvSpPr/>
            <p:nvPr/>
          </p:nvSpPr>
          <p:spPr>
            <a:xfrm>
              <a:off x="3969439" y="4862730"/>
              <a:ext cx="883993" cy="883993"/>
            </a:xfrm>
            <a:prstGeom prst="ellipse">
              <a:avLst/>
            </a:prstGeom>
            <a:solidFill>
              <a:srgbClr val="92D050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108228" y="4950782"/>
              <a:ext cx="606418" cy="723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7338568" y="4862730"/>
              <a:ext cx="883993" cy="88399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76200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478927" y="4950782"/>
              <a:ext cx="603280" cy="723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45" name="Curved Right Arrow 44"/>
            <p:cNvSpPr/>
            <p:nvPr/>
          </p:nvSpPr>
          <p:spPr>
            <a:xfrm rot="19893526">
              <a:off x="3014840" y="5363277"/>
              <a:ext cx="1036378" cy="1001092"/>
            </a:xfrm>
            <a:prstGeom prst="curvedRightArrow">
              <a:avLst>
                <a:gd name="adj1" fmla="val 9548"/>
                <a:gd name="adj2" fmla="val 50000"/>
                <a:gd name="adj3" fmla="val 25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Curved Right Arrow 45"/>
            <p:cNvSpPr/>
            <p:nvPr/>
          </p:nvSpPr>
          <p:spPr>
            <a:xfrm rot="12666761">
              <a:off x="8145019" y="5249514"/>
              <a:ext cx="1036378" cy="1001092"/>
            </a:xfrm>
            <a:prstGeom prst="curvedRightArrow">
              <a:avLst>
                <a:gd name="adj1" fmla="val 9548"/>
                <a:gd name="adj2" fmla="val 50000"/>
                <a:gd name="adj3" fmla="val 25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5654004" y="2614620"/>
              <a:ext cx="883993" cy="883993"/>
              <a:chOff x="5645839" y="2342477"/>
              <a:chExt cx="883993" cy="883993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5645839" y="2342477"/>
                <a:ext cx="883993" cy="88399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5776779" y="2430530"/>
                <a:ext cx="622112" cy="723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A</a:t>
                </a:r>
                <a:endParaRPr lang="en-US" dirty="0"/>
              </a:p>
            </p:txBody>
          </p:sp>
        </p:grpSp>
        <p:sp>
          <p:nvSpPr>
            <p:cNvPr id="53" name="Curved Right Arrow 52"/>
            <p:cNvSpPr/>
            <p:nvPr/>
          </p:nvSpPr>
          <p:spPr>
            <a:xfrm rot="5400000">
              <a:off x="5519262" y="1573116"/>
              <a:ext cx="1036378" cy="1001092"/>
            </a:xfrm>
            <a:prstGeom prst="curvedRightArrow">
              <a:avLst>
                <a:gd name="adj1" fmla="val 9548"/>
                <a:gd name="adj2" fmla="val 50000"/>
                <a:gd name="adj3" fmla="val 25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Up Arrow 53"/>
            <p:cNvSpPr/>
            <p:nvPr/>
          </p:nvSpPr>
          <p:spPr>
            <a:xfrm rot="19300523">
              <a:off x="6698825" y="3407208"/>
              <a:ext cx="246525" cy="1708577"/>
            </a:xfrm>
            <a:prstGeom prst="up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Up Arrow 54"/>
            <p:cNvSpPr/>
            <p:nvPr/>
          </p:nvSpPr>
          <p:spPr>
            <a:xfrm rot="19300523" flipV="1">
              <a:off x="6947815" y="3210394"/>
              <a:ext cx="246525" cy="1708577"/>
            </a:xfrm>
            <a:prstGeom prst="up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Up Arrow 55"/>
            <p:cNvSpPr/>
            <p:nvPr/>
          </p:nvSpPr>
          <p:spPr>
            <a:xfrm rot="2288405">
              <a:off x="4997994" y="3206887"/>
              <a:ext cx="246525" cy="1665573"/>
            </a:xfrm>
            <a:prstGeom prst="upArrow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Up Arrow 56"/>
            <p:cNvSpPr/>
            <p:nvPr/>
          </p:nvSpPr>
          <p:spPr>
            <a:xfrm rot="2288405" flipV="1">
              <a:off x="5247618" y="3402899"/>
              <a:ext cx="246525" cy="1665573"/>
            </a:xfrm>
            <a:prstGeom prst="up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Up Arrow 57"/>
            <p:cNvSpPr/>
            <p:nvPr/>
          </p:nvSpPr>
          <p:spPr>
            <a:xfrm rot="16200000">
              <a:off x="5972737" y="4342190"/>
              <a:ext cx="246525" cy="2242457"/>
            </a:xfrm>
            <a:prstGeom prst="up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Up Arrow 60"/>
            <p:cNvSpPr/>
            <p:nvPr/>
          </p:nvSpPr>
          <p:spPr>
            <a:xfrm rot="16200000" flipV="1">
              <a:off x="5972737" y="4024806"/>
              <a:ext cx="246525" cy="2242457"/>
            </a:xfrm>
            <a:prstGeom prst="upArrow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49924" y="2260267"/>
            <a:ext cx="3380327" cy="1170801"/>
            <a:chOff x="2802029" y="2508461"/>
            <a:chExt cx="6592247" cy="2283273"/>
          </a:xfrm>
        </p:grpSpPr>
        <p:sp>
          <p:nvSpPr>
            <p:cNvPr id="62" name="Oval 61"/>
            <p:cNvSpPr/>
            <p:nvPr/>
          </p:nvSpPr>
          <p:spPr>
            <a:xfrm>
              <a:off x="3969439" y="3208101"/>
              <a:ext cx="883993" cy="88399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101633" y="3296154"/>
              <a:ext cx="619603" cy="7202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64" name="Oval 63"/>
            <p:cNvSpPr/>
            <p:nvPr/>
          </p:nvSpPr>
          <p:spPr>
            <a:xfrm>
              <a:off x="7338568" y="3208101"/>
              <a:ext cx="883993" cy="88399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76200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478579" y="3296154"/>
              <a:ext cx="603973" cy="7202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B</a:t>
              </a:r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4402230" y="2508461"/>
              <a:ext cx="3348483" cy="2283273"/>
              <a:chOff x="3464462" y="2416629"/>
              <a:chExt cx="3348483" cy="2283273"/>
            </a:xfrm>
          </p:grpSpPr>
          <p:sp>
            <p:nvSpPr>
              <p:cNvPr id="67" name="Curved Down Arrow 66"/>
              <p:cNvSpPr/>
              <p:nvPr/>
            </p:nvSpPr>
            <p:spPr>
              <a:xfrm>
                <a:off x="3464462" y="2416629"/>
                <a:ext cx="3348482" cy="582541"/>
              </a:xfrm>
              <a:prstGeom prst="curvedDownArrow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Curved Down Arrow 67"/>
              <p:cNvSpPr/>
              <p:nvPr/>
            </p:nvSpPr>
            <p:spPr>
              <a:xfrm rot="10800000">
                <a:off x="3464463" y="4117361"/>
                <a:ext cx="3348482" cy="582541"/>
              </a:xfrm>
              <a:prstGeom prst="curved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9" name="Curved Right Arrow 68"/>
            <p:cNvSpPr/>
            <p:nvPr/>
          </p:nvSpPr>
          <p:spPr>
            <a:xfrm>
              <a:off x="2802029" y="3149551"/>
              <a:ext cx="1036378" cy="1001092"/>
            </a:xfrm>
            <a:prstGeom prst="curvedRightArrow">
              <a:avLst>
                <a:gd name="adj1" fmla="val 9548"/>
                <a:gd name="adj2" fmla="val 50000"/>
                <a:gd name="adj3" fmla="val 25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0" name="Curved Right Arrow 69"/>
            <p:cNvSpPr/>
            <p:nvPr/>
          </p:nvSpPr>
          <p:spPr>
            <a:xfrm rot="10800000">
              <a:off x="8357898" y="3149551"/>
              <a:ext cx="1036378" cy="1001092"/>
            </a:xfrm>
            <a:prstGeom prst="curvedRightArrow">
              <a:avLst>
                <a:gd name="adj1" fmla="val 9548"/>
                <a:gd name="adj2" fmla="val 50000"/>
                <a:gd name="adj3" fmla="val 25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611694" y="4713961"/>
            <a:ext cx="1595691" cy="1573050"/>
            <a:chOff x="5497522" y="4030949"/>
            <a:chExt cx="1595691" cy="1573050"/>
          </a:xfrm>
        </p:grpSpPr>
        <p:grpSp>
          <p:nvGrpSpPr>
            <p:cNvPr id="15" name="Group 14"/>
            <p:cNvGrpSpPr/>
            <p:nvPr/>
          </p:nvGrpSpPr>
          <p:grpSpPr>
            <a:xfrm flipH="1">
              <a:off x="5497522" y="4489748"/>
              <a:ext cx="298038" cy="1074701"/>
              <a:chOff x="5704725" y="2081630"/>
              <a:chExt cx="883993" cy="3187609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5704725" y="3233438"/>
                <a:ext cx="883993" cy="883993"/>
              </a:xfrm>
              <a:prstGeom prst="ellipse">
                <a:avLst/>
              </a:prstGeom>
              <a:solidFill>
                <a:srgbClr val="92D050"/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5704725" y="4385246"/>
                <a:ext cx="883993" cy="883993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76200"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5704725" y="2081630"/>
                <a:ext cx="883993" cy="88399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5942292" y="4450198"/>
              <a:ext cx="1150921" cy="1153801"/>
              <a:chOff x="9635632" y="4756185"/>
              <a:chExt cx="1345375" cy="1348742"/>
            </a:xfrm>
          </p:grpSpPr>
          <p:sp>
            <p:nvSpPr>
              <p:cNvPr id="119" name="Rectangle 118"/>
              <p:cNvSpPr/>
              <p:nvPr/>
            </p:nvSpPr>
            <p:spPr>
              <a:xfrm>
                <a:off x="9635632" y="4756185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10085212" y="4756185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9635632" y="5205765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10085212" y="5205765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9635633" y="5655346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10085213" y="5655346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10531427" y="5655347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10531427" y="4756185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10531427" y="5205765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 rot="16200000" flipH="1">
              <a:off x="6368733" y="3642617"/>
              <a:ext cx="298038" cy="1074701"/>
              <a:chOff x="5704725" y="2081630"/>
              <a:chExt cx="883993" cy="3187609"/>
            </a:xfrm>
          </p:grpSpPr>
          <p:sp>
            <p:nvSpPr>
              <p:cNvPr id="129" name="Oval 128"/>
              <p:cNvSpPr/>
              <p:nvPr/>
            </p:nvSpPr>
            <p:spPr>
              <a:xfrm>
                <a:off x="5704725" y="3233438"/>
                <a:ext cx="883993" cy="883993"/>
              </a:xfrm>
              <a:prstGeom prst="ellipse">
                <a:avLst/>
              </a:prstGeom>
              <a:solidFill>
                <a:srgbClr val="92D050"/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5704725" y="4385246"/>
                <a:ext cx="883993" cy="883993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76200"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5704725" y="2081630"/>
                <a:ext cx="883993" cy="88399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" name="Group 19"/>
          <p:cNvGrpSpPr/>
          <p:nvPr/>
        </p:nvGrpSpPr>
        <p:grpSpPr>
          <a:xfrm>
            <a:off x="1728370" y="4893246"/>
            <a:ext cx="1223434" cy="1214481"/>
            <a:chOff x="2665719" y="4622270"/>
            <a:chExt cx="1223434" cy="1214481"/>
          </a:xfrm>
        </p:grpSpPr>
        <p:grpSp>
          <p:nvGrpSpPr>
            <p:cNvPr id="14" name="Group 13"/>
            <p:cNvGrpSpPr/>
            <p:nvPr/>
          </p:nvGrpSpPr>
          <p:grpSpPr>
            <a:xfrm flipH="1">
              <a:off x="2665719" y="5108967"/>
              <a:ext cx="298037" cy="686369"/>
              <a:chOff x="4071450" y="2081630"/>
              <a:chExt cx="883993" cy="2035801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4071450" y="3233438"/>
                <a:ext cx="883993" cy="883993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76200"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4071450" y="2081630"/>
                <a:ext cx="883993" cy="88399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3119954" y="5067552"/>
              <a:ext cx="769199" cy="769199"/>
              <a:chOff x="2371640" y="4780057"/>
              <a:chExt cx="1763486" cy="1763486"/>
            </a:xfrm>
          </p:grpSpPr>
          <p:sp>
            <p:nvSpPr>
              <p:cNvPr id="115" name="Rectangle 114"/>
              <p:cNvSpPr/>
              <p:nvPr/>
            </p:nvSpPr>
            <p:spPr>
              <a:xfrm>
                <a:off x="2371640" y="4780057"/>
                <a:ext cx="881743" cy="88174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3253383" y="4780057"/>
                <a:ext cx="881743" cy="88174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2371640" y="5661800"/>
                <a:ext cx="881743" cy="88174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3253383" y="5661800"/>
                <a:ext cx="881743" cy="88174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2" name="Group 131"/>
            <p:cNvGrpSpPr/>
            <p:nvPr/>
          </p:nvGrpSpPr>
          <p:grpSpPr>
            <a:xfrm rot="16200000" flipH="1">
              <a:off x="3355535" y="4428104"/>
              <a:ext cx="298037" cy="686369"/>
              <a:chOff x="4071450" y="2081630"/>
              <a:chExt cx="883993" cy="2035801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4071450" y="3233438"/>
                <a:ext cx="883993" cy="883993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76200"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4071450" y="2081630"/>
                <a:ext cx="883993" cy="88399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9175353" y="4512526"/>
            <a:ext cx="1980197" cy="1975920"/>
            <a:chOff x="8907901" y="4307704"/>
            <a:chExt cx="1980197" cy="1975920"/>
          </a:xfrm>
        </p:grpSpPr>
        <p:grpSp>
          <p:nvGrpSpPr>
            <p:cNvPr id="16" name="Group 15"/>
            <p:cNvGrpSpPr/>
            <p:nvPr/>
          </p:nvGrpSpPr>
          <p:grpSpPr>
            <a:xfrm flipH="1">
              <a:off x="8907901" y="4782907"/>
              <a:ext cx="298037" cy="1463032"/>
              <a:chOff x="7607289" y="2081630"/>
              <a:chExt cx="883993" cy="4339417"/>
            </a:xfrm>
          </p:grpSpPr>
          <p:sp>
            <p:nvSpPr>
              <p:cNvPr id="71" name="Oval 70"/>
              <p:cNvSpPr/>
              <p:nvPr/>
            </p:nvSpPr>
            <p:spPr>
              <a:xfrm>
                <a:off x="7607289" y="4385246"/>
                <a:ext cx="883993" cy="883993"/>
              </a:xfrm>
              <a:prstGeom prst="ellipse">
                <a:avLst/>
              </a:prstGeom>
              <a:solidFill>
                <a:srgbClr val="92D050"/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7607289" y="5537054"/>
                <a:ext cx="883993" cy="883993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76200"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7607289" y="2081630"/>
                <a:ext cx="883993" cy="88399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607289" y="3233438"/>
                <a:ext cx="883993" cy="883993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352577" y="4745223"/>
              <a:ext cx="1535521" cy="1538401"/>
              <a:chOff x="9483232" y="4603785"/>
              <a:chExt cx="1794955" cy="1798322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9483232" y="4603785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9932812" y="4603785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9483232" y="5053365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9932812" y="5053365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9483233" y="5502946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9932813" y="5502946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9483233" y="5952526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9932813" y="5952526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10379027" y="5502947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10828607" y="5502947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10379027" y="5952527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10828607" y="5952527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10379027" y="4603785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10828607" y="4603785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10379027" y="5053365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10828607" y="5053365"/>
                <a:ext cx="449580" cy="4495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5" name="Group 134"/>
            <p:cNvGrpSpPr/>
            <p:nvPr/>
          </p:nvGrpSpPr>
          <p:grpSpPr>
            <a:xfrm rot="16200000" flipH="1">
              <a:off x="9971319" y="3725207"/>
              <a:ext cx="298037" cy="1463032"/>
              <a:chOff x="7607289" y="2081630"/>
              <a:chExt cx="883993" cy="4339417"/>
            </a:xfrm>
          </p:grpSpPr>
          <p:sp>
            <p:nvSpPr>
              <p:cNvPr id="136" name="Oval 135"/>
              <p:cNvSpPr/>
              <p:nvPr/>
            </p:nvSpPr>
            <p:spPr>
              <a:xfrm>
                <a:off x="7607289" y="4385246"/>
                <a:ext cx="883993" cy="883993"/>
              </a:xfrm>
              <a:prstGeom prst="ellipse">
                <a:avLst/>
              </a:prstGeom>
              <a:solidFill>
                <a:srgbClr val="92D050"/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7607289" y="5537054"/>
                <a:ext cx="883993" cy="883993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76200"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7607289" y="2081630"/>
                <a:ext cx="883993" cy="88399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7607289" y="3233438"/>
                <a:ext cx="883993" cy="883993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715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200388" y="1618259"/>
            <a:ext cx="2111886" cy="4958727"/>
            <a:chOff x="763527" y="1618259"/>
            <a:chExt cx="2111886" cy="4958727"/>
          </a:xfrm>
        </p:grpSpPr>
        <p:pic>
          <p:nvPicPr>
            <p:cNvPr id="141" name="Picture 14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5887" y="1806180"/>
              <a:ext cx="1389526" cy="4582886"/>
            </a:xfrm>
            <a:prstGeom prst="rect">
              <a:avLst/>
            </a:prstGeom>
          </p:spPr>
        </p:pic>
        <p:sp>
          <p:nvSpPr>
            <p:cNvPr id="147" name="TextBox 146"/>
            <p:cNvSpPr txBox="1"/>
            <p:nvPr/>
          </p:nvSpPr>
          <p:spPr>
            <a:xfrm rot="16200000">
              <a:off x="-1454227" y="3836013"/>
              <a:ext cx="49587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00B050"/>
                  </a:solidFill>
                </a:rPr>
                <a:t>Sedimentary sequence</a:t>
              </a:r>
              <a:endParaRPr lang="en-US" sz="2800" b="1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916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905807" y="1618259"/>
            <a:ext cx="1312972" cy="4958727"/>
            <a:chOff x="5457877" y="1618259"/>
            <a:chExt cx="1312972" cy="4958727"/>
          </a:xfrm>
        </p:grpSpPr>
        <p:graphicFrame>
          <p:nvGraphicFramePr>
            <p:cNvPr id="142" name="Object 14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05647550"/>
                </p:ext>
              </p:extLst>
            </p:nvPr>
          </p:nvGraphicFramePr>
          <p:xfrm>
            <a:off x="6154091" y="1724507"/>
            <a:ext cx="616758" cy="4746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8" name="CorelDRAW" r:id="rId4" imgW="1063440" imgH="8193600" progId="CorelDRAW.Graphic.13">
                    <p:embed/>
                  </p:oleObj>
                </mc:Choice>
                <mc:Fallback>
                  <p:oleObj name="CorelDRAW" r:id="rId4" imgW="1063440" imgH="8193600" progId="CorelDRAW.Graphic.1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54091" y="1724507"/>
                          <a:ext cx="616758" cy="4746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4" name="TextBox 143"/>
            <p:cNvSpPr txBox="1"/>
            <p:nvPr/>
          </p:nvSpPr>
          <p:spPr>
            <a:xfrm rot="16200000">
              <a:off x="3240123" y="3836013"/>
              <a:ext cx="49587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0070C0"/>
                  </a:solidFill>
                </a:rPr>
                <a:t>No clear pattern</a:t>
              </a:r>
              <a:endParaRPr lang="en-US" sz="2800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0388" y="1618259"/>
            <a:ext cx="2111886" cy="4958727"/>
            <a:chOff x="763527" y="1618259"/>
            <a:chExt cx="2111886" cy="4958727"/>
          </a:xfrm>
        </p:grpSpPr>
        <p:pic>
          <p:nvPicPr>
            <p:cNvPr id="141" name="Picture 14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5887" y="1806180"/>
              <a:ext cx="1389526" cy="4582886"/>
            </a:xfrm>
            <a:prstGeom prst="rect">
              <a:avLst/>
            </a:prstGeom>
          </p:spPr>
        </p:pic>
        <p:sp>
          <p:nvSpPr>
            <p:cNvPr id="147" name="TextBox 146"/>
            <p:cNvSpPr txBox="1"/>
            <p:nvPr/>
          </p:nvSpPr>
          <p:spPr>
            <a:xfrm rot="16200000">
              <a:off x="-1454227" y="3836013"/>
              <a:ext cx="49587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00B050"/>
                  </a:solidFill>
                </a:rPr>
                <a:t>Sedimentary sequence</a:t>
              </a:r>
              <a:endParaRPr lang="en-US" sz="2800" b="1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693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905807" y="1618259"/>
            <a:ext cx="1312972" cy="4958727"/>
            <a:chOff x="5457877" y="1618259"/>
            <a:chExt cx="1312972" cy="4958727"/>
          </a:xfrm>
        </p:grpSpPr>
        <p:graphicFrame>
          <p:nvGraphicFramePr>
            <p:cNvPr id="142" name="Object 14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05647550"/>
                </p:ext>
              </p:extLst>
            </p:nvPr>
          </p:nvGraphicFramePr>
          <p:xfrm>
            <a:off x="6154091" y="1724507"/>
            <a:ext cx="616758" cy="4746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1" name="CorelDRAW" r:id="rId4" imgW="1063440" imgH="8193600" progId="CorelDRAW.Graphic.13">
                    <p:embed/>
                  </p:oleObj>
                </mc:Choice>
                <mc:Fallback>
                  <p:oleObj name="CorelDRAW" r:id="rId4" imgW="1063440" imgH="8193600" progId="CorelDRAW.Graphic.1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54091" y="1724507"/>
                          <a:ext cx="616758" cy="4746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4" name="TextBox 143"/>
            <p:cNvSpPr txBox="1"/>
            <p:nvPr/>
          </p:nvSpPr>
          <p:spPr>
            <a:xfrm rot="16200000">
              <a:off x="3240123" y="3836013"/>
              <a:ext cx="49587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0070C0"/>
                  </a:solidFill>
                </a:rPr>
                <a:t>No clear pattern</a:t>
              </a:r>
              <a:endParaRPr lang="en-US" sz="2800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812312" y="1618259"/>
            <a:ext cx="1179301" cy="4958728"/>
            <a:chOff x="9375451" y="1618259"/>
            <a:chExt cx="1179301" cy="4958728"/>
          </a:xfrm>
        </p:grpSpPr>
        <p:graphicFrame>
          <p:nvGraphicFramePr>
            <p:cNvPr id="143" name="Object 14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0772203"/>
                </p:ext>
              </p:extLst>
            </p:nvPr>
          </p:nvGraphicFramePr>
          <p:xfrm>
            <a:off x="10049527" y="1618259"/>
            <a:ext cx="505225" cy="49587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2" name="CorelDRAW" r:id="rId6" imgW="1063440" imgH="8181360" progId="CorelDRAW.Graphic.13">
                    <p:embed/>
                  </p:oleObj>
                </mc:Choice>
                <mc:Fallback>
                  <p:oleObj name="CorelDRAW" r:id="rId6" imgW="1063440" imgH="8181360" progId="CorelDRAW.Graphic.1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49527" y="1618259"/>
                          <a:ext cx="505225" cy="49587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6" name="TextBox 145"/>
            <p:cNvSpPr txBox="1"/>
            <p:nvPr/>
          </p:nvSpPr>
          <p:spPr>
            <a:xfrm rot="16200000">
              <a:off x="7157697" y="3836013"/>
              <a:ext cx="49587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7030A0"/>
                  </a:solidFill>
                </a:rPr>
                <a:t>Rhythmic sedimentation</a:t>
              </a:r>
              <a:endParaRPr lang="en-US" sz="28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0388" y="1618259"/>
            <a:ext cx="2111886" cy="4958727"/>
            <a:chOff x="763527" y="1618259"/>
            <a:chExt cx="2111886" cy="4958727"/>
          </a:xfrm>
        </p:grpSpPr>
        <p:pic>
          <p:nvPicPr>
            <p:cNvPr id="141" name="Picture 14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5887" y="1806180"/>
              <a:ext cx="1389526" cy="4582886"/>
            </a:xfrm>
            <a:prstGeom prst="rect">
              <a:avLst/>
            </a:prstGeom>
          </p:spPr>
        </p:pic>
        <p:sp>
          <p:nvSpPr>
            <p:cNvPr id="147" name="TextBox 146"/>
            <p:cNvSpPr txBox="1"/>
            <p:nvPr/>
          </p:nvSpPr>
          <p:spPr>
            <a:xfrm rot="16200000">
              <a:off x="-1454227" y="3836013"/>
              <a:ext cx="49587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00B050"/>
                  </a:solidFill>
                </a:rPr>
                <a:t>Sedimentary sequence</a:t>
              </a:r>
              <a:endParaRPr lang="en-US" sz="2800" b="1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391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812312" y="1618259"/>
            <a:ext cx="1179301" cy="4958728"/>
            <a:chOff x="9375451" y="1618259"/>
            <a:chExt cx="1179301" cy="4958728"/>
          </a:xfrm>
        </p:grpSpPr>
        <p:graphicFrame>
          <p:nvGraphicFramePr>
            <p:cNvPr id="143" name="Object 14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0772203"/>
                </p:ext>
              </p:extLst>
            </p:nvPr>
          </p:nvGraphicFramePr>
          <p:xfrm>
            <a:off x="10049527" y="1618259"/>
            <a:ext cx="505225" cy="49587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5" name="CorelDRAW" r:id="rId4" imgW="1063440" imgH="8181360" progId="CorelDRAW.Graphic.13">
                    <p:embed/>
                  </p:oleObj>
                </mc:Choice>
                <mc:Fallback>
                  <p:oleObj name="CorelDRAW" r:id="rId4" imgW="1063440" imgH="8181360" progId="CorelDRAW.Graphic.1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49527" y="1618259"/>
                          <a:ext cx="505225" cy="49587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6" name="TextBox 145"/>
            <p:cNvSpPr txBox="1"/>
            <p:nvPr/>
          </p:nvSpPr>
          <p:spPr>
            <a:xfrm rot="16200000">
              <a:off x="7157697" y="3836013"/>
              <a:ext cx="49587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7030A0"/>
                  </a:solidFill>
                </a:rPr>
                <a:t>Rhythmic sedimentation</a:t>
              </a:r>
              <a:endParaRPr lang="en-US" sz="28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200388" y="1618259"/>
            <a:ext cx="1312972" cy="4958727"/>
            <a:chOff x="5457877" y="1618259"/>
            <a:chExt cx="1312972" cy="4958727"/>
          </a:xfrm>
        </p:grpSpPr>
        <p:graphicFrame>
          <p:nvGraphicFramePr>
            <p:cNvPr id="24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24746924"/>
                </p:ext>
              </p:extLst>
            </p:nvPr>
          </p:nvGraphicFramePr>
          <p:xfrm>
            <a:off x="6154091" y="1724507"/>
            <a:ext cx="616758" cy="4746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6" name="CorelDRAW" r:id="rId6" imgW="1063440" imgH="8193600" progId="CorelDRAW.Graphic.13">
                    <p:embed/>
                  </p:oleObj>
                </mc:Choice>
                <mc:Fallback>
                  <p:oleObj name="CorelDRAW" r:id="rId6" imgW="1063440" imgH="8193600" progId="CorelDRAW.Graphic.1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54091" y="1724507"/>
                          <a:ext cx="616758" cy="4746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TextBox 24"/>
            <p:cNvSpPr txBox="1"/>
            <p:nvPr/>
          </p:nvSpPr>
          <p:spPr>
            <a:xfrm rot="16200000">
              <a:off x="3240123" y="3836013"/>
              <a:ext cx="49587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0070C0"/>
                  </a:solidFill>
                </a:rPr>
                <a:t>No clear pattern</a:t>
              </a:r>
              <a:endParaRPr lang="en-US" sz="2800" b="1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877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Series of events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308858" y="1835073"/>
            <a:ext cx="2666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7030A0"/>
                </a:solidFill>
              </a:rPr>
              <a:t>Regular/uniform</a:t>
            </a:r>
            <a:endParaRPr lang="en-US" sz="2800" b="1" dirty="0">
              <a:solidFill>
                <a:srgbClr val="7030A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984221" y="1835073"/>
            <a:ext cx="8860611" cy="421509"/>
            <a:chOff x="2993932" y="5010652"/>
            <a:chExt cx="8860611" cy="421509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4171741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064425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95710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849793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742477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3279057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8635161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9527845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042052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131320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9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812312" y="1618259"/>
            <a:ext cx="1179301" cy="4958728"/>
            <a:chOff x="9375451" y="1618259"/>
            <a:chExt cx="1179301" cy="4958728"/>
          </a:xfrm>
        </p:grpSpPr>
        <p:graphicFrame>
          <p:nvGraphicFramePr>
            <p:cNvPr id="143" name="Object 14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0772203"/>
                </p:ext>
              </p:extLst>
            </p:nvPr>
          </p:nvGraphicFramePr>
          <p:xfrm>
            <a:off x="10049527" y="1618259"/>
            <a:ext cx="505225" cy="49587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9" name="CorelDRAW" r:id="rId4" imgW="1063440" imgH="8181360" progId="CorelDRAW.Graphic.13">
                    <p:embed/>
                  </p:oleObj>
                </mc:Choice>
                <mc:Fallback>
                  <p:oleObj name="CorelDRAW" r:id="rId4" imgW="1063440" imgH="8181360" progId="CorelDRAW.Graphic.1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49527" y="1618259"/>
                          <a:ext cx="505225" cy="49587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6" name="TextBox 145"/>
            <p:cNvSpPr txBox="1"/>
            <p:nvPr/>
          </p:nvSpPr>
          <p:spPr>
            <a:xfrm rot="16200000">
              <a:off x="7157697" y="3836013"/>
              <a:ext cx="49587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7030A0"/>
                  </a:solidFill>
                </a:rPr>
                <a:t>Rhythmic sedimentation</a:t>
              </a:r>
              <a:endParaRPr lang="en-US" sz="28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200388" y="1618259"/>
            <a:ext cx="1312972" cy="4958727"/>
            <a:chOff x="5457877" y="1618259"/>
            <a:chExt cx="1312972" cy="4958727"/>
          </a:xfrm>
        </p:grpSpPr>
        <p:graphicFrame>
          <p:nvGraphicFramePr>
            <p:cNvPr id="24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24746924"/>
                </p:ext>
              </p:extLst>
            </p:nvPr>
          </p:nvGraphicFramePr>
          <p:xfrm>
            <a:off x="6154091" y="1724507"/>
            <a:ext cx="616758" cy="4746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0" name="CorelDRAW" r:id="rId6" imgW="1063440" imgH="8193600" progId="CorelDRAW.Graphic.13">
                    <p:embed/>
                  </p:oleObj>
                </mc:Choice>
                <mc:Fallback>
                  <p:oleObj name="CorelDRAW" r:id="rId6" imgW="1063440" imgH="8193600" progId="CorelDRAW.Graphic.1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54091" y="1724507"/>
                          <a:ext cx="616758" cy="4746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TextBox 24"/>
            <p:cNvSpPr txBox="1"/>
            <p:nvPr/>
          </p:nvSpPr>
          <p:spPr>
            <a:xfrm rot="16200000">
              <a:off x="3240123" y="3836013"/>
              <a:ext cx="49587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0070C0"/>
                  </a:solidFill>
                </a:rPr>
                <a:t>No clear pattern</a:t>
              </a:r>
              <a:endParaRPr lang="en-US" sz="2800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897560" y="2755799"/>
            <a:ext cx="2396881" cy="2631498"/>
            <a:chOff x="3545517" y="2648222"/>
            <a:chExt cx="2396881" cy="2631498"/>
          </a:xfrm>
        </p:grpSpPr>
        <p:sp>
          <p:nvSpPr>
            <p:cNvPr id="27" name="Oval 26"/>
            <p:cNvSpPr/>
            <p:nvPr/>
          </p:nvSpPr>
          <p:spPr>
            <a:xfrm rot="16200000" flipH="1">
              <a:off x="3545518" y="2648222"/>
              <a:ext cx="536067" cy="53606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 flipH="1">
              <a:off x="3545517" y="4045175"/>
              <a:ext cx="536067" cy="53606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flipH="1">
              <a:off x="3545517" y="4743651"/>
              <a:ext cx="536067" cy="53606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flipH="1">
              <a:off x="3545517" y="3346699"/>
              <a:ext cx="536067" cy="53606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232443" y="2648222"/>
              <a:ext cx="17099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Sandstone</a:t>
              </a:r>
              <a:endParaRPr lang="en-US" sz="28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32443" y="3346699"/>
              <a:ext cx="9701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Shale</a:t>
              </a:r>
              <a:endParaRPr lang="en-US" sz="28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232443" y="4045175"/>
              <a:ext cx="8178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Coal</a:t>
              </a:r>
              <a:endParaRPr lang="en-US" sz="28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232443" y="4743651"/>
              <a:ext cx="16923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Limestone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8682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Oval 74"/>
          <p:cNvSpPr/>
          <p:nvPr/>
        </p:nvSpPr>
        <p:spPr>
          <a:xfrm rot="16200000" flipH="1">
            <a:off x="2904459" y="2320619"/>
            <a:ext cx="536067" cy="5360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0" y="1618260"/>
            <a:ext cx="1312972" cy="4958727"/>
            <a:chOff x="5457877" y="1618259"/>
            <a:chExt cx="1312972" cy="4958727"/>
          </a:xfrm>
        </p:grpSpPr>
        <p:graphicFrame>
          <p:nvGraphicFramePr>
            <p:cNvPr id="142" name="Object 14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05647550"/>
                </p:ext>
              </p:extLst>
            </p:nvPr>
          </p:nvGraphicFramePr>
          <p:xfrm>
            <a:off x="6154091" y="1724507"/>
            <a:ext cx="616758" cy="4746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1" name="CorelDRAW" r:id="rId4" imgW="1063440" imgH="8193600" progId="CorelDRAW.Graphic.13">
                    <p:embed/>
                  </p:oleObj>
                </mc:Choice>
                <mc:Fallback>
                  <p:oleObj name="CorelDRAW" r:id="rId4" imgW="1063440" imgH="8193600" progId="CorelDRAW.Graphic.1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54091" y="1724507"/>
                          <a:ext cx="616758" cy="4746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4" name="TextBox 143"/>
            <p:cNvSpPr txBox="1"/>
            <p:nvPr/>
          </p:nvSpPr>
          <p:spPr>
            <a:xfrm rot="16200000">
              <a:off x="3240123" y="3836013"/>
              <a:ext cx="49587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0070C0"/>
                  </a:solidFill>
                </a:rPr>
                <a:t>No clear pattern</a:t>
              </a:r>
              <a:endParaRPr lang="en-US" sz="2800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039446" y="3175348"/>
            <a:ext cx="536069" cy="2631497"/>
            <a:chOff x="2039446" y="3175348"/>
            <a:chExt cx="536069" cy="2631497"/>
          </a:xfrm>
        </p:grpSpPr>
        <p:sp>
          <p:nvSpPr>
            <p:cNvPr id="76" name="Oval 75"/>
            <p:cNvSpPr/>
            <p:nvPr/>
          </p:nvSpPr>
          <p:spPr>
            <a:xfrm rot="16200000" flipH="1">
              <a:off x="2039447" y="3175347"/>
              <a:ext cx="536067" cy="53606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flipH="1">
              <a:off x="2039446" y="4572300"/>
              <a:ext cx="536067" cy="53606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flipH="1">
              <a:off x="2039446" y="5270776"/>
              <a:ext cx="536067" cy="53606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flipH="1">
              <a:off x="2039446" y="3873824"/>
              <a:ext cx="536067" cy="53606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839267" y="3107567"/>
            <a:ext cx="2761880" cy="2767060"/>
            <a:chOff x="9483232" y="4603785"/>
            <a:chExt cx="1794955" cy="1798322"/>
          </a:xfrm>
        </p:grpSpPr>
        <p:sp>
          <p:nvSpPr>
            <p:cNvPr id="26" name="Rectangle 25"/>
            <p:cNvSpPr/>
            <p:nvPr/>
          </p:nvSpPr>
          <p:spPr>
            <a:xfrm>
              <a:off x="9483232" y="460378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9932812" y="460378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483232" y="505336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932812" y="505336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9483233" y="5502946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9932813" y="5502946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9483233" y="5952526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9932813" y="5952526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0379027" y="5502947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828607" y="5502947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379027" y="5952527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0828607" y="5952527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379027" y="460378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828607" y="460378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0379027" y="505336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828607" y="505336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Oval 20"/>
          <p:cNvSpPr/>
          <p:nvPr/>
        </p:nvSpPr>
        <p:spPr>
          <a:xfrm rot="16200000" flipH="1">
            <a:off x="4301411" y="2320619"/>
            <a:ext cx="536067" cy="536069"/>
          </a:xfrm>
          <a:prstGeom prst="ellipse">
            <a:avLst/>
          </a:prstGeom>
          <a:solidFill>
            <a:schemeClr val="bg1">
              <a:lumMod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rot="16200000" flipH="1">
            <a:off x="4999887" y="2320619"/>
            <a:ext cx="536067" cy="53606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 rot="16200000" flipH="1">
            <a:off x="3602935" y="2320619"/>
            <a:ext cx="536067" cy="536069"/>
          </a:xfrm>
          <a:prstGeom prst="ellipse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flipH="1">
            <a:off x="2839266" y="3149029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2</a:t>
            </a:r>
            <a:endParaRPr lang="en-US" sz="3200" dirty="0"/>
          </a:p>
        </p:txBody>
      </p:sp>
      <p:sp>
        <p:nvSpPr>
          <p:cNvPr id="88" name="TextBox 87"/>
          <p:cNvSpPr txBox="1"/>
          <p:nvPr/>
        </p:nvSpPr>
        <p:spPr>
          <a:xfrm flipH="1">
            <a:off x="3521298" y="3149029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89" name="TextBox 88"/>
          <p:cNvSpPr txBox="1"/>
          <p:nvPr/>
        </p:nvSpPr>
        <p:spPr>
          <a:xfrm flipH="1">
            <a:off x="4233139" y="3149029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90" name="TextBox 89"/>
          <p:cNvSpPr txBox="1"/>
          <p:nvPr/>
        </p:nvSpPr>
        <p:spPr>
          <a:xfrm flipH="1">
            <a:off x="4915171" y="3149029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2</a:t>
            </a:r>
            <a:endParaRPr lang="en-US" sz="3200"/>
          </a:p>
        </p:txBody>
      </p:sp>
      <p:sp>
        <p:nvSpPr>
          <p:cNvPr id="91" name="TextBox 90"/>
          <p:cNvSpPr txBox="1"/>
          <p:nvPr/>
        </p:nvSpPr>
        <p:spPr>
          <a:xfrm flipH="1">
            <a:off x="2831610" y="3852528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2</a:t>
            </a:r>
            <a:endParaRPr lang="en-US" sz="3200"/>
          </a:p>
        </p:txBody>
      </p:sp>
      <p:sp>
        <p:nvSpPr>
          <p:cNvPr id="92" name="TextBox 91"/>
          <p:cNvSpPr txBox="1"/>
          <p:nvPr/>
        </p:nvSpPr>
        <p:spPr>
          <a:xfrm flipH="1">
            <a:off x="3513642" y="3852528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2</a:t>
            </a:r>
            <a:endParaRPr lang="en-US" sz="3200"/>
          </a:p>
        </p:txBody>
      </p:sp>
      <p:sp>
        <p:nvSpPr>
          <p:cNvPr id="93" name="TextBox 92"/>
          <p:cNvSpPr txBox="1"/>
          <p:nvPr/>
        </p:nvSpPr>
        <p:spPr>
          <a:xfrm flipH="1">
            <a:off x="4225483" y="3852528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94" name="TextBox 93"/>
          <p:cNvSpPr txBox="1"/>
          <p:nvPr/>
        </p:nvSpPr>
        <p:spPr>
          <a:xfrm flipH="1">
            <a:off x="4907515" y="3852528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95" name="TextBox 94"/>
          <p:cNvSpPr txBox="1"/>
          <p:nvPr/>
        </p:nvSpPr>
        <p:spPr>
          <a:xfrm flipH="1">
            <a:off x="2827388" y="4534425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96" name="TextBox 95"/>
          <p:cNvSpPr txBox="1"/>
          <p:nvPr/>
        </p:nvSpPr>
        <p:spPr>
          <a:xfrm flipH="1">
            <a:off x="3509420" y="4534425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2</a:t>
            </a:r>
            <a:endParaRPr lang="en-US" sz="3200"/>
          </a:p>
        </p:txBody>
      </p:sp>
      <p:sp>
        <p:nvSpPr>
          <p:cNvPr id="97" name="TextBox 96"/>
          <p:cNvSpPr txBox="1"/>
          <p:nvPr/>
        </p:nvSpPr>
        <p:spPr>
          <a:xfrm flipH="1">
            <a:off x="4221261" y="4534425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98" name="TextBox 97"/>
          <p:cNvSpPr txBox="1"/>
          <p:nvPr/>
        </p:nvSpPr>
        <p:spPr>
          <a:xfrm flipH="1">
            <a:off x="4903293" y="4534425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99" name="TextBox 98"/>
          <p:cNvSpPr txBox="1"/>
          <p:nvPr/>
        </p:nvSpPr>
        <p:spPr>
          <a:xfrm flipH="1">
            <a:off x="2819732" y="5237924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00" name="TextBox 99"/>
          <p:cNvSpPr txBox="1"/>
          <p:nvPr/>
        </p:nvSpPr>
        <p:spPr>
          <a:xfrm flipH="1">
            <a:off x="3501764" y="5237924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01" name="TextBox 100"/>
          <p:cNvSpPr txBox="1"/>
          <p:nvPr/>
        </p:nvSpPr>
        <p:spPr>
          <a:xfrm flipH="1">
            <a:off x="4213605" y="5237924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2</a:t>
            </a:r>
            <a:endParaRPr lang="en-US" sz="3200"/>
          </a:p>
        </p:txBody>
      </p:sp>
      <p:sp>
        <p:nvSpPr>
          <p:cNvPr id="102" name="TextBox 101"/>
          <p:cNvSpPr txBox="1"/>
          <p:nvPr/>
        </p:nvSpPr>
        <p:spPr>
          <a:xfrm flipH="1">
            <a:off x="4895637" y="5237924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2</a:t>
            </a:r>
            <a:endParaRPr lang="en-US" sz="3200"/>
          </a:p>
        </p:txBody>
      </p:sp>
      <p:sp>
        <p:nvSpPr>
          <p:cNvPr id="119" name="TextBox 118"/>
          <p:cNvSpPr txBox="1"/>
          <p:nvPr/>
        </p:nvSpPr>
        <p:spPr>
          <a:xfrm>
            <a:off x="1623007" y="1525176"/>
            <a:ext cx="3978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 smtClean="0">
                <a:solidFill>
                  <a:srgbClr val="0432FF"/>
                </a:solidFill>
              </a:rPr>
              <a:t>Transition freq. matrix</a:t>
            </a:r>
            <a:endParaRPr lang="en-US" sz="32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2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000458" y="2320620"/>
            <a:ext cx="2631497" cy="536067"/>
            <a:chOff x="3056858" y="2473020"/>
            <a:chExt cx="2631497" cy="536067"/>
          </a:xfrm>
        </p:grpSpPr>
        <p:sp>
          <p:nvSpPr>
            <p:cNvPr id="82" name="Oval 81"/>
            <p:cNvSpPr/>
            <p:nvPr/>
          </p:nvSpPr>
          <p:spPr>
            <a:xfrm rot="16200000" flipH="1">
              <a:off x="3056859" y="2473019"/>
              <a:ext cx="536067" cy="53606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 rot="16200000" flipH="1">
              <a:off x="4453811" y="2473019"/>
              <a:ext cx="536067" cy="53606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 rot="16200000" flipH="1">
              <a:off x="5152287" y="2473019"/>
              <a:ext cx="536067" cy="53606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 rot="16200000" flipH="1">
              <a:off x="3755335" y="2473019"/>
              <a:ext cx="536067" cy="53606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135444" y="3175348"/>
            <a:ext cx="536069" cy="2631497"/>
            <a:chOff x="2039446" y="3175348"/>
            <a:chExt cx="536069" cy="2631497"/>
          </a:xfrm>
        </p:grpSpPr>
        <p:sp>
          <p:nvSpPr>
            <p:cNvPr id="78" name="Oval 77"/>
            <p:cNvSpPr/>
            <p:nvPr/>
          </p:nvSpPr>
          <p:spPr>
            <a:xfrm rot="16200000" flipH="1">
              <a:off x="2039447" y="3175347"/>
              <a:ext cx="536067" cy="53606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 flipH="1">
              <a:off x="2039446" y="4572300"/>
              <a:ext cx="536067" cy="53606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 flipH="1">
              <a:off x="2039446" y="5270776"/>
              <a:ext cx="536067" cy="53606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 flipH="1">
              <a:off x="2039446" y="3873824"/>
              <a:ext cx="536067" cy="53606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Oval 74"/>
          <p:cNvSpPr/>
          <p:nvPr/>
        </p:nvSpPr>
        <p:spPr>
          <a:xfrm rot="16200000" flipH="1">
            <a:off x="2904459" y="2320619"/>
            <a:ext cx="536067" cy="5360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0" y="1618260"/>
            <a:ext cx="1312972" cy="4958727"/>
            <a:chOff x="5457877" y="1618259"/>
            <a:chExt cx="1312972" cy="4958727"/>
          </a:xfrm>
        </p:grpSpPr>
        <p:graphicFrame>
          <p:nvGraphicFramePr>
            <p:cNvPr id="142" name="Object 14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05647550"/>
                </p:ext>
              </p:extLst>
            </p:nvPr>
          </p:nvGraphicFramePr>
          <p:xfrm>
            <a:off x="6154091" y="1724507"/>
            <a:ext cx="616758" cy="4746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3" name="CorelDRAW" r:id="rId4" imgW="1063440" imgH="8193600" progId="CorelDRAW.Graphic.13">
                    <p:embed/>
                  </p:oleObj>
                </mc:Choice>
                <mc:Fallback>
                  <p:oleObj name="CorelDRAW" r:id="rId4" imgW="1063440" imgH="8193600" progId="CorelDRAW.Graphic.1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54091" y="1724507"/>
                          <a:ext cx="616758" cy="4746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4" name="TextBox 143"/>
            <p:cNvSpPr txBox="1"/>
            <p:nvPr/>
          </p:nvSpPr>
          <p:spPr>
            <a:xfrm rot="16200000">
              <a:off x="3240123" y="3836013"/>
              <a:ext cx="49587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0070C0"/>
                  </a:solidFill>
                </a:rPr>
                <a:t>No clear pattern</a:t>
              </a:r>
              <a:endParaRPr lang="en-US" sz="2800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096000" y="1618259"/>
            <a:ext cx="1179301" cy="4958728"/>
            <a:chOff x="9375451" y="1618259"/>
            <a:chExt cx="1179301" cy="4958728"/>
          </a:xfrm>
        </p:grpSpPr>
        <p:graphicFrame>
          <p:nvGraphicFramePr>
            <p:cNvPr id="143" name="Object 14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0772203"/>
                </p:ext>
              </p:extLst>
            </p:nvPr>
          </p:nvGraphicFramePr>
          <p:xfrm>
            <a:off x="10049527" y="1618259"/>
            <a:ext cx="505225" cy="49587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4" name="CorelDRAW" r:id="rId6" imgW="1063440" imgH="8181360" progId="CorelDRAW.Graphic.13">
                    <p:embed/>
                  </p:oleObj>
                </mc:Choice>
                <mc:Fallback>
                  <p:oleObj name="CorelDRAW" r:id="rId6" imgW="1063440" imgH="8181360" progId="CorelDRAW.Graphic.1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49527" y="1618259"/>
                          <a:ext cx="505225" cy="49587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6" name="TextBox 145"/>
            <p:cNvSpPr txBox="1"/>
            <p:nvPr/>
          </p:nvSpPr>
          <p:spPr>
            <a:xfrm rot="16200000">
              <a:off x="7157697" y="3836013"/>
              <a:ext cx="49587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7030A0"/>
                  </a:solidFill>
                </a:rPr>
                <a:t>Rhythmic sedimentation</a:t>
              </a:r>
              <a:endParaRPr lang="en-US" sz="28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039446" y="3175348"/>
            <a:ext cx="536069" cy="2631497"/>
            <a:chOff x="2039446" y="3175348"/>
            <a:chExt cx="536069" cy="2631497"/>
          </a:xfrm>
        </p:grpSpPr>
        <p:sp>
          <p:nvSpPr>
            <p:cNvPr id="76" name="Oval 75"/>
            <p:cNvSpPr/>
            <p:nvPr/>
          </p:nvSpPr>
          <p:spPr>
            <a:xfrm rot="16200000" flipH="1">
              <a:off x="2039447" y="3175347"/>
              <a:ext cx="536067" cy="53606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flipH="1">
              <a:off x="2039446" y="4572300"/>
              <a:ext cx="536067" cy="53606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flipH="1">
              <a:off x="2039446" y="5270776"/>
              <a:ext cx="536067" cy="53606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flipH="1">
              <a:off x="2039446" y="3873824"/>
              <a:ext cx="536067" cy="53606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839267" y="3107567"/>
            <a:ext cx="2761880" cy="2767060"/>
            <a:chOff x="9483232" y="4603785"/>
            <a:chExt cx="1794955" cy="1798322"/>
          </a:xfrm>
        </p:grpSpPr>
        <p:sp>
          <p:nvSpPr>
            <p:cNvPr id="26" name="Rectangle 25"/>
            <p:cNvSpPr/>
            <p:nvPr/>
          </p:nvSpPr>
          <p:spPr>
            <a:xfrm>
              <a:off x="9483232" y="460378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9932812" y="460378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483232" y="505336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932812" y="505336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9483233" y="5502946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9932813" y="5502946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9483233" y="5952526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9932813" y="5952526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0379027" y="5502947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828607" y="5502947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379027" y="5952527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0828607" y="5952527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379027" y="460378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828607" y="460378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0379027" y="505336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828607" y="505336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Oval 20"/>
          <p:cNvSpPr/>
          <p:nvPr/>
        </p:nvSpPr>
        <p:spPr>
          <a:xfrm rot="16200000" flipH="1">
            <a:off x="4301411" y="2320619"/>
            <a:ext cx="536067" cy="536069"/>
          </a:xfrm>
          <a:prstGeom prst="ellipse">
            <a:avLst/>
          </a:prstGeom>
          <a:solidFill>
            <a:schemeClr val="bg1">
              <a:lumMod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rot="16200000" flipH="1">
            <a:off x="4999887" y="2320619"/>
            <a:ext cx="536067" cy="53606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 rot="16200000" flipH="1">
            <a:off x="3602935" y="2320619"/>
            <a:ext cx="536067" cy="536069"/>
          </a:xfrm>
          <a:prstGeom prst="ellipse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8935267" y="3107567"/>
            <a:ext cx="2761880" cy="2767060"/>
            <a:chOff x="9483232" y="4603785"/>
            <a:chExt cx="1794955" cy="1798322"/>
          </a:xfrm>
        </p:grpSpPr>
        <p:sp>
          <p:nvSpPr>
            <p:cNvPr id="55" name="Rectangle 54"/>
            <p:cNvSpPr/>
            <p:nvPr/>
          </p:nvSpPr>
          <p:spPr>
            <a:xfrm>
              <a:off x="9483232" y="460378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9932812" y="460378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9483232" y="505336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9932812" y="505336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9483233" y="5502946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9932813" y="5502946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9483233" y="5952526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9932813" y="5952526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0379027" y="5502947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0828607" y="5502947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0379027" y="5952527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0828607" y="5952527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0379027" y="460378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0828607" y="460378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0379027" y="505336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10828607" y="505336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 flipH="1">
            <a:off x="2839266" y="3149029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2</a:t>
            </a:r>
            <a:endParaRPr lang="en-US" sz="3200" dirty="0"/>
          </a:p>
        </p:txBody>
      </p:sp>
      <p:sp>
        <p:nvSpPr>
          <p:cNvPr id="88" name="TextBox 87"/>
          <p:cNvSpPr txBox="1"/>
          <p:nvPr/>
        </p:nvSpPr>
        <p:spPr>
          <a:xfrm flipH="1">
            <a:off x="3521298" y="3149029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89" name="TextBox 88"/>
          <p:cNvSpPr txBox="1"/>
          <p:nvPr/>
        </p:nvSpPr>
        <p:spPr>
          <a:xfrm flipH="1">
            <a:off x="4233139" y="3149029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90" name="TextBox 89"/>
          <p:cNvSpPr txBox="1"/>
          <p:nvPr/>
        </p:nvSpPr>
        <p:spPr>
          <a:xfrm flipH="1">
            <a:off x="4915171" y="3149029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2</a:t>
            </a:r>
            <a:endParaRPr lang="en-US" sz="3200"/>
          </a:p>
        </p:txBody>
      </p:sp>
      <p:sp>
        <p:nvSpPr>
          <p:cNvPr id="91" name="TextBox 90"/>
          <p:cNvSpPr txBox="1"/>
          <p:nvPr/>
        </p:nvSpPr>
        <p:spPr>
          <a:xfrm flipH="1">
            <a:off x="2831610" y="3852528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2</a:t>
            </a:r>
            <a:endParaRPr lang="en-US" sz="3200"/>
          </a:p>
        </p:txBody>
      </p:sp>
      <p:sp>
        <p:nvSpPr>
          <p:cNvPr id="92" name="TextBox 91"/>
          <p:cNvSpPr txBox="1"/>
          <p:nvPr/>
        </p:nvSpPr>
        <p:spPr>
          <a:xfrm flipH="1">
            <a:off x="3513642" y="3852528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2</a:t>
            </a:r>
            <a:endParaRPr lang="en-US" sz="3200"/>
          </a:p>
        </p:txBody>
      </p:sp>
      <p:sp>
        <p:nvSpPr>
          <p:cNvPr id="93" name="TextBox 92"/>
          <p:cNvSpPr txBox="1"/>
          <p:nvPr/>
        </p:nvSpPr>
        <p:spPr>
          <a:xfrm flipH="1">
            <a:off x="4225483" y="3852528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94" name="TextBox 93"/>
          <p:cNvSpPr txBox="1"/>
          <p:nvPr/>
        </p:nvSpPr>
        <p:spPr>
          <a:xfrm flipH="1">
            <a:off x="4907515" y="3852528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95" name="TextBox 94"/>
          <p:cNvSpPr txBox="1"/>
          <p:nvPr/>
        </p:nvSpPr>
        <p:spPr>
          <a:xfrm flipH="1">
            <a:off x="2827388" y="4534425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96" name="TextBox 95"/>
          <p:cNvSpPr txBox="1"/>
          <p:nvPr/>
        </p:nvSpPr>
        <p:spPr>
          <a:xfrm flipH="1">
            <a:off x="3509420" y="4534425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2</a:t>
            </a:r>
            <a:endParaRPr lang="en-US" sz="3200"/>
          </a:p>
        </p:txBody>
      </p:sp>
      <p:sp>
        <p:nvSpPr>
          <p:cNvPr id="97" name="TextBox 96"/>
          <p:cNvSpPr txBox="1"/>
          <p:nvPr/>
        </p:nvSpPr>
        <p:spPr>
          <a:xfrm flipH="1">
            <a:off x="4221261" y="4534425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98" name="TextBox 97"/>
          <p:cNvSpPr txBox="1"/>
          <p:nvPr/>
        </p:nvSpPr>
        <p:spPr>
          <a:xfrm flipH="1">
            <a:off x="4903293" y="4534425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99" name="TextBox 98"/>
          <p:cNvSpPr txBox="1"/>
          <p:nvPr/>
        </p:nvSpPr>
        <p:spPr>
          <a:xfrm flipH="1">
            <a:off x="2819732" y="5237924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00" name="TextBox 99"/>
          <p:cNvSpPr txBox="1"/>
          <p:nvPr/>
        </p:nvSpPr>
        <p:spPr>
          <a:xfrm flipH="1">
            <a:off x="3501764" y="5237924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01" name="TextBox 100"/>
          <p:cNvSpPr txBox="1"/>
          <p:nvPr/>
        </p:nvSpPr>
        <p:spPr>
          <a:xfrm flipH="1">
            <a:off x="4213605" y="5237924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2</a:t>
            </a:r>
            <a:endParaRPr lang="en-US" sz="3200"/>
          </a:p>
        </p:txBody>
      </p:sp>
      <p:sp>
        <p:nvSpPr>
          <p:cNvPr id="102" name="TextBox 101"/>
          <p:cNvSpPr txBox="1"/>
          <p:nvPr/>
        </p:nvSpPr>
        <p:spPr>
          <a:xfrm flipH="1">
            <a:off x="4895637" y="5237924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2</a:t>
            </a:r>
            <a:endParaRPr lang="en-US" sz="3200"/>
          </a:p>
        </p:txBody>
      </p:sp>
      <p:sp>
        <p:nvSpPr>
          <p:cNvPr id="103" name="TextBox 102"/>
          <p:cNvSpPr txBox="1"/>
          <p:nvPr/>
        </p:nvSpPr>
        <p:spPr>
          <a:xfrm flipH="1">
            <a:off x="8959769" y="3147752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104" name="TextBox 103"/>
          <p:cNvSpPr txBox="1"/>
          <p:nvPr/>
        </p:nvSpPr>
        <p:spPr>
          <a:xfrm flipH="1">
            <a:off x="9641801" y="3147752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6</a:t>
            </a:r>
            <a:endParaRPr lang="en-US" sz="3200" dirty="0"/>
          </a:p>
        </p:txBody>
      </p:sp>
      <p:sp>
        <p:nvSpPr>
          <p:cNvPr id="105" name="TextBox 104"/>
          <p:cNvSpPr txBox="1"/>
          <p:nvPr/>
        </p:nvSpPr>
        <p:spPr>
          <a:xfrm flipH="1">
            <a:off x="10353642" y="3147752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106" name="TextBox 105"/>
          <p:cNvSpPr txBox="1"/>
          <p:nvPr/>
        </p:nvSpPr>
        <p:spPr>
          <a:xfrm flipH="1">
            <a:off x="11035674" y="3147752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107" name="TextBox 106"/>
          <p:cNvSpPr txBox="1"/>
          <p:nvPr/>
        </p:nvSpPr>
        <p:spPr>
          <a:xfrm flipH="1">
            <a:off x="8952113" y="3851251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108" name="TextBox 107"/>
          <p:cNvSpPr txBox="1"/>
          <p:nvPr/>
        </p:nvSpPr>
        <p:spPr>
          <a:xfrm flipH="1">
            <a:off x="9634145" y="3851251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109" name="TextBox 108"/>
          <p:cNvSpPr txBox="1"/>
          <p:nvPr/>
        </p:nvSpPr>
        <p:spPr>
          <a:xfrm flipH="1">
            <a:off x="10345986" y="3851251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6</a:t>
            </a:r>
            <a:endParaRPr lang="en-US" sz="3200" dirty="0"/>
          </a:p>
        </p:txBody>
      </p:sp>
      <p:sp>
        <p:nvSpPr>
          <p:cNvPr id="110" name="TextBox 109"/>
          <p:cNvSpPr txBox="1"/>
          <p:nvPr/>
        </p:nvSpPr>
        <p:spPr>
          <a:xfrm flipH="1">
            <a:off x="11028018" y="3851251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111" name="TextBox 110"/>
          <p:cNvSpPr txBox="1"/>
          <p:nvPr/>
        </p:nvSpPr>
        <p:spPr>
          <a:xfrm flipH="1">
            <a:off x="8947891" y="4533148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112" name="TextBox 111"/>
          <p:cNvSpPr txBox="1"/>
          <p:nvPr/>
        </p:nvSpPr>
        <p:spPr>
          <a:xfrm flipH="1">
            <a:off x="9629923" y="4533148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113" name="TextBox 112"/>
          <p:cNvSpPr txBox="1"/>
          <p:nvPr/>
        </p:nvSpPr>
        <p:spPr>
          <a:xfrm flipH="1">
            <a:off x="10341764" y="4533148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114" name="TextBox 113"/>
          <p:cNvSpPr txBox="1"/>
          <p:nvPr/>
        </p:nvSpPr>
        <p:spPr>
          <a:xfrm flipH="1">
            <a:off x="11023796" y="4533148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6</a:t>
            </a:r>
            <a:endParaRPr lang="en-US" sz="3200" dirty="0"/>
          </a:p>
        </p:txBody>
      </p:sp>
      <p:sp>
        <p:nvSpPr>
          <p:cNvPr id="115" name="TextBox 114"/>
          <p:cNvSpPr txBox="1"/>
          <p:nvPr/>
        </p:nvSpPr>
        <p:spPr>
          <a:xfrm flipH="1">
            <a:off x="8940235" y="5236647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6</a:t>
            </a:r>
            <a:endParaRPr lang="en-US" sz="3200" dirty="0"/>
          </a:p>
        </p:txBody>
      </p:sp>
      <p:sp>
        <p:nvSpPr>
          <p:cNvPr id="116" name="TextBox 115"/>
          <p:cNvSpPr txBox="1"/>
          <p:nvPr/>
        </p:nvSpPr>
        <p:spPr>
          <a:xfrm flipH="1">
            <a:off x="9622267" y="5236647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117" name="TextBox 116"/>
          <p:cNvSpPr txBox="1"/>
          <p:nvPr/>
        </p:nvSpPr>
        <p:spPr>
          <a:xfrm flipH="1">
            <a:off x="10334108" y="5236647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118" name="TextBox 117"/>
          <p:cNvSpPr txBox="1"/>
          <p:nvPr/>
        </p:nvSpPr>
        <p:spPr>
          <a:xfrm flipH="1">
            <a:off x="11016140" y="5236647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1623007" y="1525176"/>
            <a:ext cx="3978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 smtClean="0">
                <a:solidFill>
                  <a:srgbClr val="0432FF"/>
                </a:solidFill>
              </a:rPr>
              <a:t>Transition freq. matrix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7719007" y="1525176"/>
            <a:ext cx="3978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 smtClean="0">
                <a:solidFill>
                  <a:srgbClr val="C00000"/>
                </a:solidFill>
              </a:rPr>
              <a:t>Transition freq. matrix</a:t>
            </a:r>
            <a:endParaRPr 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97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000458" y="2320620"/>
            <a:ext cx="2631497" cy="536067"/>
            <a:chOff x="3056858" y="2473020"/>
            <a:chExt cx="2631497" cy="536067"/>
          </a:xfrm>
        </p:grpSpPr>
        <p:sp>
          <p:nvSpPr>
            <p:cNvPr id="82" name="Oval 81"/>
            <p:cNvSpPr/>
            <p:nvPr/>
          </p:nvSpPr>
          <p:spPr>
            <a:xfrm rot="16200000" flipH="1">
              <a:off x="3056859" y="2473019"/>
              <a:ext cx="536067" cy="53606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 rot="16200000" flipH="1">
              <a:off x="4453811" y="2473019"/>
              <a:ext cx="536067" cy="53606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 rot="16200000" flipH="1">
              <a:off x="5152287" y="2473019"/>
              <a:ext cx="536067" cy="53606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 rot="16200000" flipH="1">
              <a:off x="3755335" y="2473019"/>
              <a:ext cx="536067" cy="53606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135444" y="3175348"/>
            <a:ext cx="536069" cy="2631497"/>
            <a:chOff x="2039446" y="3175348"/>
            <a:chExt cx="536069" cy="2631497"/>
          </a:xfrm>
        </p:grpSpPr>
        <p:sp>
          <p:nvSpPr>
            <p:cNvPr id="78" name="Oval 77"/>
            <p:cNvSpPr/>
            <p:nvPr/>
          </p:nvSpPr>
          <p:spPr>
            <a:xfrm rot="16200000" flipH="1">
              <a:off x="2039447" y="3175347"/>
              <a:ext cx="536067" cy="53606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 flipH="1">
              <a:off x="2039446" y="4572300"/>
              <a:ext cx="536067" cy="53606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 flipH="1">
              <a:off x="2039446" y="5270776"/>
              <a:ext cx="536067" cy="53606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 flipH="1">
              <a:off x="2039446" y="3873824"/>
              <a:ext cx="536067" cy="53606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Oval 74"/>
          <p:cNvSpPr/>
          <p:nvPr/>
        </p:nvSpPr>
        <p:spPr>
          <a:xfrm rot="16200000" flipH="1">
            <a:off x="2904459" y="2320619"/>
            <a:ext cx="536067" cy="5360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0" y="1618260"/>
            <a:ext cx="1312972" cy="4958727"/>
            <a:chOff x="5457877" y="1618259"/>
            <a:chExt cx="1312972" cy="4958727"/>
          </a:xfrm>
        </p:grpSpPr>
        <p:graphicFrame>
          <p:nvGraphicFramePr>
            <p:cNvPr id="142" name="Object 14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05647550"/>
                </p:ext>
              </p:extLst>
            </p:nvPr>
          </p:nvGraphicFramePr>
          <p:xfrm>
            <a:off x="6154091" y="1724507"/>
            <a:ext cx="616758" cy="4746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5" name="CorelDRAW" r:id="rId4" imgW="1063440" imgH="8193600" progId="CorelDRAW.Graphic.13">
                    <p:embed/>
                  </p:oleObj>
                </mc:Choice>
                <mc:Fallback>
                  <p:oleObj name="CorelDRAW" r:id="rId4" imgW="1063440" imgH="8193600" progId="CorelDRAW.Graphic.1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54091" y="1724507"/>
                          <a:ext cx="616758" cy="4746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4" name="TextBox 143"/>
            <p:cNvSpPr txBox="1"/>
            <p:nvPr/>
          </p:nvSpPr>
          <p:spPr>
            <a:xfrm rot="16200000">
              <a:off x="3240123" y="3836013"/>
              <a:ext cx="49587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0070C0"/>
                  </a:solidFill>
                </a:rPr>
                <a:t>No clear pattern</a:t>
              </a:r>
              <a:endParaRPr lang="en-US" sz="2800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096000" y="1618259"/>
            <a:ext cx="1179301" cy="4958728"/>
            <a:chOff x="9375451" y="1618259"/>
            <a:chExt cx="1179301" cy="4958728"/>
          </a:xfrm>
        </p:grpSpPr>
        <p:graphicFrame>
          <p:nvGraphicFramePr>
            <p:cNvPr id="143" name="Object 14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0772203"/>
                </p:ext>
              </p:extLst>
            </p:nvPr>
          </p:nvGraphicFramePr>
          <p:xfrm>
            <a:off x="10049527" y="1618259"/>
            <a:ext cx="505225" cy="49587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6" name="CorelDRAW" r:id="rId6" imgW="1063440" imgH="8181360" progId="CorelDRAW.Graphic.13">
                    <p:embed/>
                  </p:oleObj>
                </mc:Choice>
                <mc:Fallback>
                  <p:oleObj name="CorelDRAW" r:id="rId6" imgW="1063440" imgH="8181360" progId="CorelDRAW.Graphic.1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49527" y="1618259"/>
                          <a:ext cx="505225" cy="49587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6" name="TextBox 145"/>
            <p:cNvSpPr txBox="1"/>
            <p:nvPr/>
          </p:nvSpPr>
          <p:spPr>
            <a:xfrm rot="16200000">
              <a:off x="7157697" y="3836013"/>
              <a:ext cx="49587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7030A0"/>
                  </a:solidFill>
                </a:rPr>
                <a:t>Rhythmic sedimentation</a:t>
              </a:r>
              <a:endParaRPr lang="en-US" sz="28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039446" y="3175348"/>
            <a:ext cx="536069" cy="2631497"/>
            <a:chOff x="2039446" y="3175348"/>
            <a:chExt cx="536069" cy="2631497"/>
          </a:xfrm>
        </p:grpSpPr>
        <p:sp>
          <p:nvSpPr>
            <p:cNvPr id="76" name="Oval 75"/>
            <p:cNvSpPr/>
            <p:nvPr/>
          </p:nvSpPr>
          <p:spPr>
            <a:xfrm rot="16200000" flipH="1">
              <a:off x="2039447" y="3175347"/>
              <a:ext cx="536067" cy="53606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flipH="1">
              <a:off x="2039446" y="4572300"/>
              <a:ext cx="536067" cy="53606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flipH="1">
              <a:off x="2039446" y="5270776"/>
              <a:ext cx="536067" cy="53606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flipH="1">
              <a:off x="2039446" y="3873824"/>
              <a:ext cx="536067" cy="53606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839267" y="3107567"/>
            <a:ext cx="2761880" cy="2767060"/>
            <a:chOff x="9483232" y="4603785"/>
            <a:chExt cx="1794955" cy="1798322"/>
          </a:xfrm>
        </p:grpSpPr>
        <p:sp>
          <p:nvSpPr>
            <p:cNvPr id="26" name="Rectangle 25"/>
            <p:cNvSpPr/>
            <p:nvPr/>
          </p:nvSpPr>
          <p:spPr>
            <a:xfrm>
              <a:off x="9483232" y="460378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40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9932812" y="460378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40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483232" y="505336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40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932812" y="505336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40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9483233" y="5502946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40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9932813" y="5502946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40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9483233" y="5952526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40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9932813" y="5952526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40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0379027" y="5502947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40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828607" y="5502947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40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379027" y="5952527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40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0828607" y="5952527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40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379027" y="460378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40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828607" y="460378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40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0379027" y="505336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40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828607" y="505336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400"/>
            </a:p>
          </p:txBody>
        </p:sp>
      </p:grpSp>
      <p:sp>
        <p:nvSpPr>
          <p:cNvPr id="21" name="Oval 20"/>
          <p:cNvSpPr/>
          <p:nvPr/>
        </p:nvSpPr>
        <p:spPr>
          <a:xfrm rot="16200000" flipH="1">
            <a:off x="4301411" y="2320619"/>
            <a:ext cx="536067" cy="536069"/>
          </a:xfrm>
          <a:prstGeom prst="ellipse">
            <a:avLst/>
          </a:prstGeom>
          <a:solidFill>
            <a:schemeClr val="bg1">
              <a:lumMod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rot="16200000" flipH="1">
            <a:off x="4999887" y="2320619"/>
            <a:ext cx="536067" cy="53606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 rot="16200000" flipH="1">
            <a:off x="3602935" y="2320619"/>
            <a:ext cx="536067" cy="536069"/>
          </a:xfrm>
          <a:prstGeom prst="ellipse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8935267" y="3107567"/>
            <a:ext cx="2761880" cy="2767060"/>
            <a:chOff x="9483232" y="4603785"/>
            <a:chExt cx="1794955" cy="1798322"/>
          </a:xfrm>
        </p:grpSpPr>
        <p:sp>
          <p:nvSpPr>
            <p:cNvPr id="55" name="Rectangle 54"/>
            <p:cNvSpPr/>
            <p:nvPr/>
          </p:nvSpPr>
          <p:spPr>
            <a:xfrm>
              <a:off x="9483232" y="460378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9932812" y="460378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9483232" y="505336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9932812" y="505336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9483233" y="5502946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9932813" y="5502946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9483233" y="5952526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9932813" y="5952526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0379027" y="5502947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0828607" y="5502947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0379027" y="5952527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0828607" y="5952527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0379027" y="460378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0828607" y="460378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0379027" y="505336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10828607" y="5053365"/>
              <a:ext cx="449580" cy="4495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 flipH="1">
            <a:off x="2839266" y="3213576"/>
            <a:ext cx="69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0.3</a:t>
            </a:r>
            <a:endParaRPr lang="en-US" sz="2400" dirty="0"/>
          </a:p>
        </p:txBody>
      </p:sp>
      <p:sp>
        <p:nvSpPr>
          <p:cNvPr id="88" name="TextBox 87"/>
          <p:cNvSpPr txBox="1"/>
          <p:nvPr/>
        </p:nvSpPr>
        <p:spPr>
          <a:xfrm flipH="1">
            <a:off x="3521298" y="3213576"/>
            <a:ext cx="69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0.2</a:t>
            </a:r>
            <a:endParaRPr lang="en-US" sz="2400" dirty="0"/>
          </a:p>
        </p:txBody>
      </p:sp>
      <p:sp>
        <p:nvSpPr>
          <p:cNvPr id="89" name="TextBox 88"/>
          <p:cNvSpPr txBox="1"/>
          <p:nvPr/>
        </p:nvSpPr>
        <p:spPr>
          <a:xfrm flipH="1">
            <a:off x="4233139" y="3213576"/>
            <a:ext cx="69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0.2</a:t>
            </a:r>
            <a:endParaRPr lang="en-US" sz="2400" dirty="0"/>
          </a:p>
        </p:txBody>
      </p:sp>
      <p:sp>
        <p:nvSpPr>
          <p:cNvPr id="90" name="TextBox 89"/>
          <p:cNvSpPr txBox="1"/>
          <p:nvPr/>
        </p:nvSpPr>
        <p:spPr>
          <a:xfrm flipH="1">
            <a:off x="4915171" y="3213576"/>
            <a:ext cx="69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0.3</a:t>
            </a:r>
            <a:endParaRPr lang="en-US" sz="2400" dirty="0"/>
          </a:p>
        </p:txBody>
      </p:sp>
      <p:sp>
        <p:nvSpPr>
          <p:cNvPr id="91" name="TextBox 90"/>
          <p:cNvSpPr txBox="1"/>
          <p:nvPr/>
        </p:nvSpPr>
        <p:spPr>
          <a:xfrm flipH="1">
            <a:off x="2839266" y="3917075"/>
            <a:ext cx="69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0.3</a:t>
            </a:r>
            <a:endParaRPr lang="en-US" sz="2400" dirty="0"/>
          </a:p>
        </p:txBody>
      </p:sp>
      <p:sp>
        <p:nvSpPr>
          <p:cNvPr id="92" name="TextBox 91"/>
          <p:cNvSpPr txBox="1"/>
          <p:nvPr/>
        </p:nvSpPr>
        <p:spPr>
          <a:xfrm flipH="1">
            <a:off x="3521298" y="3917075"/>
            <a:ext cx="69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0.3</a:t>
            </a:r>
            <a:endParaRPr lang="en-US" sz="2400" dirty="0"/>
          </a:p>
        </p:txBody>
      </p:sp>
      <p:sp>
        <p:nvSpPr>
          <p:cNvPr id="93" name="TextBox 92"/>
          <p:cNvSpPr txBox="1"/>
          <p:nvPr/>
        </p:nvSpPr>
        <p:spPr>
          <a:xfrm flipH="1">
            <a:off x="4233139" y="3917075"/>
            <a:ext cx="69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0.2</a:t>
            </a:r>
            <a:endParaRPr lang="en-US" sz="2400" dirty="0"/>
          </a:p>
        </p:txBody>
      </p:sp>
      <p:sp>
        <p:nvSpPr>
          <p:cNvPr id="94" name="TextBox 93"/>
          <p:cNvSpPr txBox="1"/>
          <p:nvPr/>
        </p:nvSpPr>
        <p:spPr>
          <a:xfrm flipH="1">
            <a:off x="4915171" y="3917075"/>
            <a:ext cx="69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0.2</a:t>
            </a:r>
            <a:endParaRPr lang="en-US" sz="2400" dirty="0"/>
          </a:p>
        </p:txBody>
      </p:sp>
      <p:sp>
        <p:nvSpPr>
          <p:cNvPr id="95" name="TextBox 94"/>
          <p:cNvSpPr txBox="1"/>
          <p:nvPr/>
        </p:nvSpPr>
        <p:spPr>
          <a:xfrm flipH="1">
            <a:off x="2839266" y="4598972"/>
            <a:ext cx="69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0.2</a:t>
            </a:r>
            <a:endParaRPr lang="en-US" sz="2400" dirty="0"/>
          </a:p>
        </p:txBody>
      </p:sp>
      <p:sp>
        <p:nvSpPr>
          <p:cNvPr id="96" name="TextBox 95"/>
          <p:cNvSpPr txBox="1"/>
          <p:nvPr/>
        </p:nvSpPr>
        <p:spPr>
          <a:xfrm flipH="1">
            <a:off x="3521298" y="4598972"/>
            <a:ext cx="69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0.3</a:t>
            </a:r>
            <a:endParaRPr lang="en-US" sz="2400" dirty="0"/>
          </a:p>
        </p:txBody>
      </p:sp>
      <p:sp>
        <p:nvSpPr>
          <p:cNvPr id="97" name="TextBox 96"/>
          <p:cNvSpPr txBox="1"/>
          <p:nvPr/>
        </p:nvSpPr>
        <p:spPr>
          <a:xfrm flipH="1">
            <a:off x="4233139" y="4598972"/>
            <a:ext cx="69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0.2</a:t>
            </a:r>
            <a:endParaRPr lang="en-US" sz="2400" dirty="0"/>
          </a:p>
        </p:txBody>
      </p:sp>
      <p:sp>
        <p:nvSpPr>
          <p:cNvPr id="98" name="TextBox 97"/>
          <p:cNvSpPr txBox="1"/>
          <p:nvPr/>
        </p:nvSpPr>
        <p:spPr>
          <a:xfrm flipH="1">
            <a:off x="4915171" y="4598972"/>
            <a:ext cx="69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0.2</a:t>
            </a:r>
            <a:endParaRPr lang="en-US" sz="2400" dirty="0"/>
          </a:p>
        </p:txBody>
      </p:sp>
      <p:sp>
        <p:nvSpPr>
          <p:cNvPr id="99" name="TextBox 98"/>
          <p:cNvSpPr txBox="1"/>
          <p:nvPr/>
        </p:nvSpPr>
        <p:spPr>
          <a:xfrm flipH="1">
            <a:off x="2839266" y="5302471"/>
            <a:ext cx="69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0.2</a:t>
            </a:r>
            <a:endParaRPr lang="en-US" sz="2400" dirty="0"/>
          </a:p>
        </p:txBody>
      </p:sp>
      <p:sp>
        <p:nvSpPr>
          <p:cNvPr id="100" name="TextBox 99"/>
          <p:cNvSpPr txBox="1"/>
          <p:nvPr/>
        </p:nvSpPr>
        <p:spPr>
          <a:xfrm flipH="1">
            <a:off x="3521298" y="5302471"/>
            <a:ext cx="69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0.2</a:t>
            </a:r>
            <a:endParaRPr lang="en-US" sz="2400" dirty="0"/>
          </a:p>
        </p:txBody>
      </p:sp>
      <p:sp>
        <p:nvSpPr>
          <p:cNvPr id="101" name="TextBox 100"/>
          <p:cNvSpPr txBox="1"/>
          <p:nvPr/>
        </p:nvSpPr>
        <p:spPr>
          <a:xfrm flipH="1">
            <a:off x="4233139" y="5302471"/>
            <a:ext cx="69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0.3</a:t>
            </a:r>
            <a:endParaRPr lang="en-US" sz="2400" dirty="0"/>
          </a:p>
        </p:txBody>
      </p:sp>
      <p:sp>
        <p:nvSpPr>
          <p:cNvPr id="102" name="TextBox 101"/>
          <p:cNvSpPr txBox="1"/>
          <p:nvPr/>
        </p:nvSpPr>
        <p:spPr>
          <a:xfrm flipH="1">
            <a:off x="4915171" y="5302471"/>
            <a:ext cx="69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0.3</a:t>
            </a:r>
            <a:endParaRPr lang="en-US" sz="2400" dirty="0"/>
          </a:p>
        </p:txBody>
      </p:sp>
      <p:sp>
        <p:nvSpPr>
          <p:cNvPr id="103" name="TextBox 102"/>
          <p:cNvSpPr txBox="1"/>
          <p:nvPr/>
        </p:nvSpPr>
        <p:spPr>
          <a:xfrm flipH="1">
            <a:off x="8959769" y="3147752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104" name="TextBox 103"/>
          <p:cNvSpPr txBox="1"/>
          <p:nvPr/>
        </p:nvSpPr>
        <p:spPr>
          <a:xfrm flipH="1">
            <a:off x="9641801" y="3147752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05" name="TextBox 104"/>
          <p:cNvSpPr txBox="1"/>
          <p:nvPr/>
        </p:nvSpPr>
        <p:spPr>
          <a:xfrm flipH="1">
            <a:off x="10353642" y="3147752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106" name="TextBox 105"/>
          <p:cNvSpPr txBox="1"/>
          <p:nvPr/>
        </p:nvSpPr>
        <p:spPr>
          <a:xfrm flipH="1">
            <a:off x="11035674" y="3147752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107" name="TextBox 106"/>
          <p:cNvSpPr txBox="1"/>
          <p:nvPr/>
        </p:nvSpPr>
        <p:spPr>
          <a:xfrm flipH="1">
            <a:off x="8952113" y="3851251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108" name="TextBox 107"/>
          <p:cNvSpPr txBox="1"/>
          <p:nvPr/>
        </p:nvSpPr>
        <p:spPr>
          <a:xfrm flipH="1">
            <a:off x="9634145" y="3851251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109" name="TextBox 108"/>
          <p:cNvSpPr txBox="1"/>
          <p:nvPr/>
        </p:nvSpPr>
        <p:spPr>
          <a:xfrm flipH="1">
            <a:off x="10345986" y="3851251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10" name="TextBox 109"/>
          <p:cNvSpPr txBox="1"/>
          <p:nvPr/>
        </p:nvSpPr>
        <p:spPr>
          <a:xfrm flipH="1">
            <a:off x="11028018" y="3851251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111" name="TextBox 110"/>
          <p:cNvSpPr txBox="1"/>
          <p:nvPr/>
        </p:nvSpPr>
        <p:spPr>
          <a:xfrm flipH="1">
            <a:off x="8947891" y="4533148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112" name="TextBox 111"/>
          <p:cNvSpPr txBox="1"/>
          <p:nvPr/>
        </p:nvSpPr>
        <p:spPr>
          <a:xfrm flipH="1">
            <a:off x="9629923" y="4533148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113" name="TextBox 112"/>
          <p:cNvSpPr txBox="1"/>
          <p:nvPr/>
        </p:nvSpPr>
        <p:spPr>
          <a:xfrm flipH="1">
            <a:off x="10341764" y="4533148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114" name="TextBox 113"/>
          <p:cNvSpPr txBox="1"/>
          <p:nvPr/>
        </p:nvSpPr>
        <p:spPr>
          <a:xfrm flipH="1">
            <a:off x="11023796" y="4533148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15" name="TextBox 114"/>
          <p:cNvSpPr txBox="1"/>
          <p:nvPr/>
        </p:nvSpPr>
        <p:spPr>
          <a:xfrm flipH="1">
            <a:off x="8940235" y="5236647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16" name="TextBox 115"/>
          <p:cNvSpPr txBox="1"/>
          <p:nvPr/>
        </p:nvSpPr>
        <p:spPr>
          <a:xfrm flipH="1">
            <a:off x="9622267" y="5236647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117" name="TextBox 116"/>
          <p:cNvSpPr txBox="1"/>
          <p:nvPr/>
        </p:nvSpPr>
        <p:spPr>
          <a:xfrm flipH="1">
            <a:off x="10334108" y="5236647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118" name="TextBox 117"/>
          <p:cNvSpPr txBox="1"/>
          <p:nvPr/>
        </p:nvSpPr>
        <p:spPr>
          <a:xfrm flipH="1">
            <a:off x="11016140" y="5236647"/>
            <a:ext cx="69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1519259" y="1525176"/>
            <a:ext cx="40818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 smtClean="0">
                <a:solidFill>
                  <a:srgbClr val="0432FF"/>
                </a:solidFill>
              </a:rPr>
              <a:t>Transition prob. matrix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7615260" y="1525176"/>
            <a:ext cx="4081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 smtClean="0">
                <a:solidFill>
                  <a:srgbClr val="C00000"/>
                </a:solidFill>
              </a:rPr>
              <a:t>Transition prob. matrix</a:t>
            </a:r>
            <a:endParaRPr 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114" y="1404881"/>
            <a:ext cx="4477772" cy="54204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The importance of multiple replicates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893595" y="6396335"/>
            <a:ext cx="2298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Source: SMBC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397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Series of events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308858" y="1835073"/>
            <a:ext cx="2666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7030A0"/>
                </a:solidFill>
              </a:rPr>
              <a:t>Regular/uniform</a:t>
            </a:r>
            <a:endParaRPr lang="en-US" sz="2800" b="1" dirty="0">
              <a:solidFill>
                <a:srgbClr val="7030A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984221" y="1835073"/>
            <a:ext cx="8860611" cy="421509"/>
            <a:chOff x="2993932" y="5010652"/>
            <a:chExt cx="8860611" cy="421509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4171741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064425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95710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849793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742477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3279057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8635161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9527845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042052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131320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>
            <a:off x="1517715" y="2886745"/>
            <a:ext cx="1433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mtClean="0">
                <a:solidFill>
                  <a:srgbClr val="002060"/>
                </a:solidFill>
              </a:rPr>
              <a:t>Random</a:t>
            </a:r>
            <a:endParaRPr lang="en-US" sz="2800" b="1" dirty="0">
              <a:solidFill>
                <a:srgbClr val="002060"/>
              </a:solidFill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2984221" y="2912173"/>
            <a:ext cx="8860611" cy="421509"/>
            <a:chOff x="2993932" y="5010652"/>
            <a:chExt cx="8860611" cy="421509"/>
          </a:xfrm>
        </p:grpSpPr>
        <p:cxnSp>
          <p:nvCxnSpPr>
            <p:cNvPr id="91" name="Straight Connector 90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Oval 93"/>
          <p:cNvSpPr/>
          <p:nvPr/>
        </p:nvSpPr>
        <p:spPr>
          <a:xfrm>
            <a:off x="3986684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5303911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5521680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6488728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8505700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3398799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9028241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10076916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10896494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11258781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13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Series of events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308858" y="1835073"/>
            <a:ext cx="2666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7030A0"/>
                </a:solidFill>
              </a:rPr>
              <a:t>Regular/uniform</a:t>
            </a: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1517715" y="2886745"/>
            <a:ext cx="1433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mtClean="0">
                <a:solidFill>
                  <a:srgbClr val="002060"/>
                </a:solidFill>
              </a:rPr>
              <a:t>Random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1357638" y="3938417"/>
            <a:ext cx="1594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70C0"/>
                </a:solidFill>
              </a:rPr>
              <a:t>Clustered</a:t>
            </a:r>
            <a:endParaRPr lang="en-US" sz="2800" b="1" dirty="0">
              <a:solidFill>
                <a:srgbClr val="0070C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984221" y="1835073"/>
            <a:ext cx="8860611" cy="421509"/>
            <a:chOff x="2993932" y="5010652"/>
            <a:chExt cx="8860611" cy="421509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Group 120"/>
          <p:cNvGrpSpPr/>
          <p:nvPr/>
        </p:nvGrpSpPr>
        <p:grpSpPr>
          <a:xfrm>
            <a:off x="2984221" y="2912173"/>
            <a:ext cx="8860611" cy="421509"/>
            <a:chOff x="2993932" y="5010652"/>
            <a:chExt cx="8860611" cy="421509"/>
          </a:xfrm>
        </p:grpSpPr>
        <p:cxnSp>
          <p:nvCxnSpPr>
            <p:cNvPr id="122" name="Straight Connector 121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/>
          <p:cNvGrpSpPr/>
          <p:nvPr/>
        </p:nvGrpSpPr>
        <p:grpSpPr>
          <a:xfrm>
            <a:off x="2984221" y="3989273"/>
            <a:ext cx="8860611" cy="421509"/>
            <a:chOff x="2993932" y="5010652"/>
            <a:chExt cx="8860611" cy="421509"/>
          </a:xfrm>
        </p:grpSpPr>
        <p:cxnSp>
          <p:nvCxnSpPr>
            <p:cNvPr id="126" name="Straight Connector 125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4171741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064425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95710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849793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742477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3279057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8635161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9527845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042052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131320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3665540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4201759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6642980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6721999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10132050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3989423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3785414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6520549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6915256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9770133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3714592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6460611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6387230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9840823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10006925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3986684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5303911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5521680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6488728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>
            <a:off x="8505700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/>
          <p:cNvSpPr/>
          <p:nvPr/>
        </p:nvSpPr>
        <p:spPr>
          <a:xfrm>
            <a:off x="3398799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/>
          <p:cNvSpPr/>
          <p:nvPr/>
        </p:nvSpPr>
        <p:spPr>
          <a:xfrm>
            <a:off x="9028241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/>
          <p:cNvSpPr/>
          <p:nvPr/>
        </p:nvSpPr>
        <p:spPr>
          <a:xfrm>
            <a:off x="10076916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/>
          <p:cNvSpPr/>
          <p:nvPr/>
        </p:nvSpPr>
        <p:spPr>
          <a:xfrm>
            <a:off x="10896494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/>
          <p:cNvSpPr/>
          <p:nvPr/>
        </p:nvSpPr>
        <p:spPr>
          <a:xfrm>
            <a:off x="11258781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01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Series of events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308858" y="1835073"/>
            <a:ext cx="2666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7030A0"/>
                </a:solidFill>
              </a:rPr>
              <a:t>Regular/uniform</a:t>
            </a: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1517715" y="2886745"/>
            <a:ext cx="1433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mtClean="0">
                <a:solidFill>
                  <a:srgbClr val="002060"/>
                </a:solidFill>
              </a:rPr>
              <a:t>Random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1357638" y="3938417"/>
            <a:ext cx="1594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70C0"/>
                </a:solidFill>
              </a:rPr>
              <a:t>Clustered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913432" y="4990089"/>
            <a:ext cx="1034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B0F0"/>
                </a:solidFill>
              </a:rPr>
              <a:t>Trend</a:t>
            </a:r>
            <a:endParaRPr lang="en-US" sz="2800" b="1" dirty="0">
              <a:solidFill>
                <a:srgbClr val="00B0F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984221" y="1835073"/>
            <a:ext cx="8860611" cy="421509"/>
            <a:chOff x="2993932" y="5010652"/>
            <a:chExt cx="8860611" cy="421509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Group 120"/>
          <p:cNvGrpSpPr/>
          <p:nvPr/>
        </p:nvGrpSpPr>
        <p:grpSpPr>
          <a:xfrm>
            <a:off x="2984221" y="2912173"/>
            <a:ext cx="8860611" cy="421509"/>
            <a:chOff x="2993932" y="5010652"/>
            <a:chExt cx="8860611" cy="421509"/>
          </a:xfrm>
        </p:grpSpPr>
        <p:cxnSp>
          <p:nvCxnSpPr>
            <p:cNvPr id="122" name="Straight Connector 121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/>
          <p:cNvGrpSpPr/>
          <p:nvPr/>
        </p:nvGrpSpPr>
        <p:grpSpPr>
          <a:xfrm>
            <a:off x="2984221" y="3989273"/>
            <a:ext cx="8860611" cy="421509"/>
            <a:chOff x="2993932" y="5010652"/>
            <a:chExt cx="8860611" cy="421509"/>
          </a:xfrm>
        </p:grpSpPr>
        <p:cxnSp>
          <p:nvCxnSpPr>
            <p:cNvPr id="126" name="Straight Connector 125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2984221" y="5066373"/>
            <a:ext cx="8860611" cy="421509"/>
            <a:chOff x="2993932" y="5010652"/>
            <a:chExt cx="8860611" cy="421509"/>
          </a:xfrm>
        </p:grpSpPr>
        <p:cxnSp>
          <p:nvCxnSpPr>
            <p:cNvPr id="130" name="Straight Connector 129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4171741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064425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95710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849793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742477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3279057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8635161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9527845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042052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131320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3665540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4201759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6642980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6721999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10132050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3989423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3785414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6520549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6915256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9770133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3714592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6460611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6387230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9840823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10006925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3986684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5303911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5521680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6488728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>
            <a:off x="8505700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/>
          <p:cNvSpPr/>
          <p:nvPr/>
        </p:nvSpPr>
        <p:spPr>
          <a:xfrm>
            <a:off x="3398799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/>
          <p:cNvSpPr/>
          <p:nvPr/>
        </p:nvSpPr>
        <p:spPr>
          <a:xfrm>
            <a:off x="9028241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/>
          <p:cNvSpPr/>
          <p:nvPr/>
        </p:nvSpPr>
        <p:spPr>
          <a:xfrm>
            <a:off x="10076916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/>
          <p:cNvSpPr/>
          <p:nvPr/>
        </p:nvSpPr>
        <p:spPr>
          <a:xfrm>
            <a:off x="10896494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/>
          <p:cNvSpPr/>
          <p:nvPr/>
        </p:nvSpPr>
        <p:spPr>
          <a:xfrm>
            <a:off x="11258781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/>
          <p:cNvSpPr/>
          <p:nvPr/>
        </p:nvSpPr>
        <p:spPr>
          <a:xfrm>
            <a:off x="3023282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/>
          <p:cNvSpPr/>
          <p:nvPr/>
        </p:nvSpPr>
        <p:spPr>
          <a:xfrm>
            <a:off x="3461531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/>
          <p:cNvSpPr/>
          <p:nvPr/>
        </p:nvSpPr>
        <p:spPr>
          <a:xfrm>
            <a:off x="3641081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3349986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/>
          <p:cNvSpPr/>
          <p:nvPr/>
        </p:nvSpPr>
        <p:spPr>
          <a:xfrm>
            <a:off x="3148535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/>
        </p:nvSpPr>
        <p:spPr>
          <a:xfrm>
            <a:off x="4879312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/>
          <p:cNvSpPr/>
          <p:nvPr/>
        </p:nvSpPr>
        <p:spPr>
          <a:xfrm>
            <a:off x="6501337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/>
          <p:cNvSpPr/>
          <p:nvPr/>
        </p:nvSpPr>
        <p:spPr>
          <a:xfrm>
            <a:off x="7535535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>
          <a:xfrm>
            <a:off x="8863648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/>
          <p:cNvSpPr/>
          <p:nvPr/>
        </p:nvSpPr>
        <p:spPr>
          <a:xfrm>
            <a:off x="11334761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/>
        </p:nvSpPr>
        <p:spPr>
          <a:xfrm>
            <a:off x="3910539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>
          <a:xfrm>
            <a:off x="4128308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/>
          <p:cNvSpPr/>
          <p:nvPr/>
        </p:nvSpPr>
        <p:spPr>
          <a:xfrm>
            <a:off x="4344242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/>
        </p:nvSpPr>
        <p:spPr>
          <a:xfrm>
            <a:off x="5446813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>
          <a:xfrm>
            <a:off x="6045554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6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Series of events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308858" y="1835073"/>
            <a:ext cx="2666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7030A0"/>
                </a:solidFill>
              </a:rPr>
              <a:t>Regular/uniform</a:t>
            </a: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1517715" y="2886745"/>
            <a:ext cx="1433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mtClean="0">
                <a:solidFill>
                  <a:srgbClr val="002060"/>
                </a:solidFill>
              </a:rPr>
              <a:t>Random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1357638" y="3938417"/>
            <a:ext cx="1594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70C0"/>
                </a:solidFill>
              </a:rPr>
              <a:t>Clustered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913432" y="4990089"/>
            <a:ext cx="1034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B0F0"/>
                </a:solidFill>
              </a:rPr>
              <a:t>Trend</a:t>
            </a:r>
            <a:endParaRPr lang="en-US" sz="2800" b="1" dirty="0">
              <a:solidFill>
                <a:srgbClr val="00B0F0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666377" y="6041761"/>
            <a:ext cx="1286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B050"/>
                </a:solidFill>
              </a:rPr>
              <a:t>Pattern</a:t>
            </a:r>
            <a:endParaRPr lang="en-US" sz="2800" b="1" dirty="0">
              <a:solidFill>
                <a:srgbClr val="00B05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984221" y="1835073"/>
            <a:ext cx="8860611" cy="421509"/>
            <a:chOff x="2993932" y="5010652"/>
            <a:chExt cx="8860611" cy="421509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Group 120"/>
          <p:cNvGrpSpPr/>
          <p:nvPr/>
        </p:nvGrpSpPr>
        <p:grpSpPr>
          <a:xfrm>
            <a:off x="2984221" y="2912173"/>
            <a:ext cx="8860611" cy="421509"/>
            <a:chOff x="2993932" y="5010652"/>
            <a:chExt cx="8860611" cy="421509"/>
          </a:xfrm>
        </p:grpSpPr>
        <p:cxnSp>
          <p:nvCxnSpPr>
            <p:cNvPr id="122" name="Straight Connector 121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/>
          <p:cNvGrpSpPr/>
          <p:nvPr/>
        </p:nvGrpSpPr>
        <p:grpSpPr>
          <a:xfrm>
            <a:off x="2984221" y="3989273"/>
            <a:ext cx="8860611" cy="421509"/>
            <a:chOff x="2993932" y="5010652"/>
            <a:chExt cx="8860611" cy="421509"/>
          </a:xfrm>
        </p:grpSpPr>
        <p:cxnSp>
          <p:nvCxnSpPr>
            <p:cNvPr id="126" name="Straight Connector 125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2984221" y="5066373"/>
            <a:ext cx="8860611" cy="421509"/>
            <a:chOff x="2993932" y="5010652"/>
            <a:chExt cx="8860611" cy="421509"/>
          </a:xfrm>
        </p:grpSpPr>
        <p:cxnSp>
          <p:nvCxnSpPr>
            <p:cNvPr id="130" name="Straight Connector 129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/>
          <p:cNvGrpSpPr/>
          <p:nvPr/>
        </p:nvGrpSpPr>
        <p:grpSpPr>
          <a:xfrm>
            <a:off x="2984221" y="6143472"/>
            <a:ext cx="8860611" cy="421509"/>
            <a:chOff x="2993932" y="5010652"/>
            <a:chExt cx="8860611" cy="421509"/>
          </a:xfrm>
        </p:grpSpPr>
        <p:cxnSp>
          <p:nvCxnSpPr>
            <p:cNvPr id="134" name="Straight Connector 133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4171741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064425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95710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849793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742477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3279057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8635161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9527845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042052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131320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3665540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4201759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6642980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6721999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10132050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3989423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3785414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6520549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6915256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9770133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3714592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6460611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6387230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9840823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10006925" y="41262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3986684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5303911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5521680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6488728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>
            <a:off x="8505700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/>
          <p:cNvSpPr/>
          <p:nvPr/>
        </p:nvSpPr>
        <p:spPr>
          <a:xfrm>
            <a:off x="3398799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/>
          <p:cNvSpPr/>
          <p:nvPr/>
        </p:nvSpPr>
        <p:spPr>
          <a:xfrm>
            <a:off x="9028241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/>
          <p:cNvSpPr/>
          <p:nvPr/>
        </p:nvSpPr>
        <p:spPr>
          <a:xfrm>
            <a:off x="10076916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/>
          <p:cNvSpPr/>
          <p:nvPr/>
        </p:nvSpPr>
        <p:spPr>
          <a:xfrm>
            <a:off x="10896494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/>
          <p:cNvSpPr/>
          <p:nvPr/>
        </p:nvSpPr>
        <p:spPr>
          <a:xfrm>
            <a:off x="11258781" y="30491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/>
          <p:cNvSpPr/>
          <p:nvPr/>
        </p:nvSpPr>
        <p:spPr>
          <a:xfrm>
            <a:off x="3023282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/>
          <p:cNvSpPr/>
          <p:nvPr/>
        </p:nvSpPr>
        <p:spPr>
          <a:xfrm>
            <a:off x="3461531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/>
          <p:cNvSpPr/>
          <p:nvPr/>
        </p:nvSpPr>
        <p:spPr>
          <a:xfrm>
            <a:off x="3641081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3349986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/>
          <p:cNvSpPr/>
          <p:nvPr/>
        </p:nvSpPr>
        <p:spPr>
          <a:xfrm>
            <a:off x="3148535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/>
        </p:nvSpPr>
        <p:spPr>
          <a:xfrm>
            <a:off x="4879312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/>
          <p:cNvSpPr/>
          <p:nvPr/>
        </p:nvSpPr>
        <p:spPr>
          <a:xfrm>
            <a:off x="6501337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/>
          <p:cNvSpPr/>
          <p:nvPr/>
        </p:nvSpPr>
        <p:spPr>
          <a:xfrm>
            <a:off x="7535535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>
          <a:xfrm>
            <a:off x="8863648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/>
          <p:cNvSpPr/>
          <p:nvPr/>
        </p:nvSpPr>
        <p:spPr>
          <a:xfrm>
            <a:off x="11334761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/>
        </p:nvSpPr>
        <p:spPr>
          <a:xfrm>
            <a:off x="3910539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>
          <a:xfrm>
            <a:off x="4128308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/>
          <p:cNvSpPr/>
          <p:nvPr/>
        </p:nvSpPr>
        <p:spPr>
          <a:xfrm>
            <a:off x="4344242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/>
        </p:nvSpPr>
        <p:spPr>
          <a:xfrm>
            <a:off x="5446813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>
          <a:xfrm>
            <a:off x="6045554" y="52033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/>
          <p:cNvSpPr/>
          <p:nvPr/>
        </p:nvSpPr>
        <p:spPr>
          <a:xfrm>
            <a:off x="3137655" y="6280419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/>
        </p:nvSpPr>
        <p:spPr>
          <a:xfrm>
            <a:off x="3355424" y="6280419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>
          <a:xfrm>
            <a:off x="4322472" y="6280419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/>
          <p:cNvSpPr/>
          <p:nvPr/>
        </p:nvSpPr>
        <p:spPr>
          <a:xfrm>
            <a:off x="5978826" y="6280419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/>
        </p:nvSpPr>
        <p:spPr>
          <a:xfrm>
            <a:off x="6196595" y="6280419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>
            <a:off x="7163643" y="6280419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>
          <a:xfrm>
            <a:off x="9571109" y="6280419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/>
        </p:nvSpPr>
        <p:spPr>
          <a:xfrm>
            <a:off x="9788878" y="6280419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/>
          <p:cNvSpPr/>
          <p:nvPr/>
        </p:nvSpPr>
        <p:spPr>
          <a:xfrm>
            <a:off x="10755926" y="6280419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5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regular/uniform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08858" y="1835073"/>
            <a:ext cx="2666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7030A0"/>
                </a:solidFill>
              </a:rPr>
              <a:t>Regular/uniform</a:t>
            </a:r>
            <a:endParaRPr lang="en-US" sz="2800" b="1" dirty="0">
              <a:solidFill>
                <a:srgbClr val="7030A0"/>
              </a:solidFill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2984221" y="1835073"/>
            <a:ext cx="8860611" cy="421509"/>
            <a:chOff x="2993932" y="5010652"/>
            <a:chExt cx="8860611" cy="421509"/>
          </a:xfrm>
        </p:grpSpPr>
        <p:cxnSp>
          <p:nvCxnSpPr>
            <p:cNvPr id="92" name="Straight Connector 91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Oval 94"/>
          <p:cNvSpPr/>
          <p:nvPr/>
        </p:nvSpPr>
        <p:spPr>
          <a:xfrm>
            <a:off x="4171741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5064425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95710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849793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742477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279057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8635161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9527845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1042052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1131320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01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2984221" y="2503714"/>
            <a:ext cx="8860611" cy="3657600"/>
            <a:chOff x="2984221" y="2645229"/>
            <a:chExt cx="8860611" cy="3657600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2984221" y="2645229"/>
              <a:ext cx="0" cy="3657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 flipH="1">
              <a:off x="2984221" y="6302829"/>
              <a:ext cx="886061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regular/uniform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08858" y="1835073"/>
            <a:ext cx="2666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7030A0"/>
                </a:solidFill>
              </a:rPr>
              <a:t>Regular/uniform</a:t>
            </a:r>
            <a:endParaRPr lang="en-US" sz="2800" b="1" dirty="0">
              <a:solidFill>
                <a:srgbClr val="7030A0"/>
              </a:solidFill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2984221" y="1835073"/>
            <a:ext cx="8860611" cy="421509"/>
            <a:chOff x="2993932" y="5010652"/>
            <a:chExt cx="8860611" cy="421509"/>
          </a:xfrm>
        </p:grpSpPr>
        <p:cxnSp>
          <p:nvCxnSpPr>
            <p:cNvPr id="92" name="Straight Connector 91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Oval 94"/>
          <p:cNvSpPr/>
          <p:nvPr/>
        </p:nvSpPr>
        <p:spPr>
          <a:xfrm>
            <a:off x="4171741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5064425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95710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849793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742477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279057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8635161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9527845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1042052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1131320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/>
          <p:cNvSpPr txBox="1"/>
          <p:nvPr/>
        </p:nvSpPr>
        <p:spPr>
          <a:xfrm rot="16200000">
            <a:off x="755270" y="4070905"/>
            <a:ext cx="3657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Cumulative events</a:t>
            </a:r>
            <a:endParaRPr lang="en-US" sz="2800" dirty="0"/>
          </a:p>
        </p:txBody>
      </p:sp>
      <p:sp>
        <p:nvSpPr>
          <p:cNvPr id="161" name="TextBox 160"/>
          <p:cNvSpPr txBox="1"/>
          <p:nvPr/>
        </p:nvSpPr>
        <p:spPr>
          <a:xfrm>
            <a:off x="2984218" y="6182731"/>
            <a:ext cx="8860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Time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9465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2984221" y="2503714"/>
            <a:ext cx="8860611" cy="3657600"/>
            <a:chOff x="2984221" y="2645229"/>
            <a:chExt cx="8860611" cy="3657600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2984221" y="2645229"/>
              <a:ext cx="0" cy="3657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 flipH="1">
              <a:off x="2984221" y="6302829"/>
              <a:ext cx="886061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regular/uniform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08858" y="1835073"/>
            <a:ext cx="2666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7030A0"/>
                </a:solidFill>
              </a:rPr>
              <a:t>Regular/uniform</a:t>
            </a:r>
            <a:endParaRPr lang="en-US" sz="2800" b="1" dirty="0">
              <a:solidFill>
                <a:srgbClr val="7030A0"/>
              </a:solidFill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2984221" y="1835073"/>
            <a:ext cx="8860611" cy="421509"/>
            <a:chOff x="2993932" y="5010652"/>
            <a:chExt cx="8860611" cy="421509"/>
          </a:xfrm>
        </p:grpSpPr>
        <p:cxnSp>
          <p:nvCxnSpPr>
            <p:cNvPr id="92" name="Straight Connector 91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Oval 94"/>
          <p:cNvSpPr/>
          <p:nvPr/>
        </p:nvSpPr>
        <p:spPr>
          <a:xfrm>
            <a:off x="4171741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5064425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95710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849793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742477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279057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8635161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9527845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1042052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1131320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2984221" y="2622156"/>
            <a:ext cx="8860611" cy="3539158"/>
            <a:chOff x="2984221" y="2437099"/>
            <a:chExt cx="8860611" cy="3920158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3347286" y="6015482"/>
              <a:ext cx="0" cy="3417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8699850" y="3605969"/>
              <a:ext cx="0" cy="4135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7807756" y="4019517"/>
              <a:ext cx="8920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9591944" y="3192422"/>
              <a:ext cx="0" cy="4135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8699850" y="3605969"/>
              <a:ext cx="8920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10484038" y="2778874"/>
              <a:ext cx="0" cy="4135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9591944" y="3192422"/>
              <a:ext cx="8920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11376130" y="2437099"/>
              <a:ext cx="0" cy="3417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10484038" y="2778874"/>
              <a:ext cx="8920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5131474" y="5188387"/>
              <a:ext cx="0" cy="4135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4239380" y="5601934"/>
              <a:ext cx="8920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6023568" y="4774839"/>
              <a:ext cx="0" cy="4135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5131474" y="5188387"/>
              <a:ext cx="8920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6915662" y="4361292"/>
              <a:ext cx="0" cy="4135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6023568" y="4774839"/>
              <a:ext cx="8920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7807756" y="4019517"/>
              <a:ext cx="0" cy="3417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6915662" y="4361292"/>
              <a:ext cx="8920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4239380" y="5601934"/>
              <a:ext cx="0" cy="4135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>
              <a:off x="3347286" y="6015482"/>
              <a:ext cx="8920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>
              <a:off x="2984221" y="6357257"/>
              <a:ext cx="36306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>
              <a:off x="11376130" y="2437099"/>
              <a:ext cx="46870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9" name="TextBox 158"/>
          <p:cNvSpPr txBox="1"/>
          <p:nvPr/>
        </p:nvSpPr>
        <p:spPr>
          <a:xfrm rot="16200000">
            <a:off x="755270" y="4070905"/>
            <a:ext cx="3657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Cumulative events</a:t>
            </a:r>
            <a:endParaRPr lang="en-US" sz="2800" dirty="0"/>
          </a:p>
        </p:txBody>
      </p:sp>
      <p:sp>
        <p:nvSpPr>
          <p:cNvPr id="161" name="TextBox 160"/>
          <p:cNvSpPr txBox="1"/>
          <p:nvPr/>
        </p:nvSpPr>
        <p:spPr>
          <a:xfrm>
            <a:off x="2984218" y="6182731"/>
            <a:ext cx="8860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Time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9281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2984221" y="2503714"/>
            <a:ext cx="8860611" cy="3657600"/>
            <a:chOff x="2984221" y="2645229"/>
            <a:chExt cx="8860611" cy="3657600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2984221" y="2645229"/>
              <a:ext cx="0" cy="3657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 flipH="1">
              <a:off x="2984221" y="6302829"/>
              <a:ext cx="886061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regular/uniform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08858" y="1835073"/>
            <a:ext cx="2666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7030A0"/>
                </a:solidFill>
              </a:rPr>
              <a:t>Regular/uniform</a:t>
            </a:r>
            <a:endParaRPr lang="en-US" sz="2800" b="1" dirty="0">
              <a:solidFill>
                <a:srgbClr val="7030A0"/>
              </a:solidFill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2984221" y="1835073"/>
            <a:ext cx="8860611" cy="421509"/>
            <a:chOff x="2993932" y="5010652"/>
            <a:chExt cx="8860611" cy="421509"/>
          </a:xfrm>
        </p:grpSpPr>
        <p:cxnSp>
          <p:nvCxnSpPr>
            <p:cNvPr id="92" name="Straight Connector 91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Oval 94"/>
          <p:cNvSpPr/>
          <p:nvPr/>
        </p:nvSpPr>
        <p:spPr>
          <a:xfrm>
            <a:off x="4171741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5064425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95710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849793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742477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279057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8635161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9527845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1042052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1131320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2984221" y="2622156"/>
            <a:ext cx="8860611" cy="3539158"/>
            <a:chOff x="2984221" y="2437099"/>
            <a:chExt cx="8860611" cy="3920158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3347286" y="6015482"/>
              <a:ext cx="0" cy="3417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8699850" y="3605969"/>
              <a:ext cx="0" cy="4135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7807756" y="4019517"/>
              <a:ext cx="8920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9591944" y="3192422"/>
              <a:ext cx="0" cy="4135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8699850" y="3605969"/>
              <a:ext cx="8920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10484038" y="2778874"/>
              <a:ext cx="0" cy="4135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9591944" y="3192422"/>
              <a:ext cx="8920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11376130" y="2437099"/>
              <a:ext cx="0" cy="3417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10484038" y="2778874"/>
              <a:ext cx="8920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5131474" y="5188387"/>
              <a:ext cx="0" cy="4135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4239380" y="5601934"/>
              <a:ext cx="8920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6023568" y="4774839"/>
              <a:ext cx="0" cy="4135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5131474" y="5188387"/>
              <a:ext cx="8920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6915662" y="4361292"/>
              <a:ext cx="0" cy="4135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6023568" y="4774839"/>
              <a:ext cx="8920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7807756" y="4019517"/>
              <a:ext cx="0" cy="3417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6915662" y="4361292"/>
              <a:ext cx="8920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4239380" y="5601934"/>
              <a:ext cx="0" cy="4135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>
              <a:off x="3347286" y="6015482"/>
              <a:ext cx="8920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>
              <a:off x="2984221" y="6357257"/>
              <a:ext cx="36306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>
              <a:off x="11376130" y="2437099"/>
              <a:ext cx="46870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9" name="TextBox 158"/>
          <p:cNvSpPr txBox="1"/>
          <p:nvPr/>
        </p:nvSpPr>
        <p:spPr>
          <a:xfrm rot="16200000">
            <a:off x="755270" y="4070905"/>
            <a:ext cx="3657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Cumulative events</a:t>
            </a:r>
            <a:endParaRPr lang="en-US" sz="2800" dirty="0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2984220" y="2622156"/>
            <a:ext cx="8860612" cy="3539158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>
            <a:off x="2984218" y="6182731"/>
            <a:ext cx="8860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Time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1233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13002" y="2975702"/>
            <a:ext cx="627441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4400" dirty="0" smtClean="0"/>
              <a:t>Temporal patterns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400" dirty="0" smtClean="0"/>
              <a:t>Kolmogorov-Smirnov test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400" dirty="0"/>
              <a:t>Markov </a:t>
            </a:r>
            <a:r>
              <a:rPr lang="en-US" sz="4400" dirty="0" smtClean="0"/>
              <a:t>chains</a:t>
            </a:r>
            <a:endParaRPr lang="en-US" sz="4400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Today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50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/>
          <p:cNvSpPr/>
          <p:nvPr/>
        </p:nvSpPr>
        <p:spPr>
          <a:xfrm flipH="1">
            <a:off x="7265423" y="3419617"/>
            <a:ext cx="4537508" cy="2426374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664959" y="1516828"/>
            <a:ext cx="51098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Continuous uniform</a:t>
            </a:r>
            <a:endParaRPr lang="en-US" sz="3600" b="1" dirty="0" smtClean="0">
              <a:solidFill>
                <a:srgbClr val="FF0000"/>
              </a:solidFill>
            </a:endParaRPr>
          </a:p>
          <a:p>
            <a:pPr algn="ctr"/>
            <a:r>
              <a:rPr lang="en-US" sz="2800" dirty="0" smtClean="0"/>
              <a:t>Probability density function</a:t>
            </a:r>
            <a:endParaRPr lang="en-US" sz="2800" dirty="0"/>
          </a:p>
        </p:txBody>
      </p:sp>
      <p:sp>
        <p:nvSpPr>
          <p:cNvPr id="75" name="Rectangle 74"/>
          <p:cNvSpPr/>
          <p:nvPr/>
        </p:nvSpPr>
        <p:spPr>
          <a:xfrm>
            <a:off x="971440" y="3959525"/>
            <a:ext cx="4555974" cy="190270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 rot="16200000">
            <a:off x="-1136954" y="4053894"/>
            <a:ext cx="3083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 smtClean="0"/>
              <a:t>f</a:t>
            </a:r>
            <a:r>
              <a:rPr lang="en-US" sz="3600" dirty="0" smtClean="0"/>
              <a:t>(</a:t>
            </a:r>
            <a:r>
              <a:rPr lang="en-US" sz="3600" i="1" dirty="0" smtClean="0"/>
              <a:t>x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916279" y="2770618"/>
            <a:ext cx="0" cy="3083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989905" y="3419617"/>
            <a:ext cx="0" cy="2426374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5527414" y="3419617"/>
            <a:ext cx="0" cy="2426374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971440" y="3294992"/>
            <a:ext cx="369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C00000"/>
                </a:solidFill>
              </a:rPr>
              <a:t>a</a:t>
            </a:r>
            <a:endParaRPr lang="en-US" sz="2800" i="1" dirty="0">
              <a:solidFill>
                <a:srgbClr val="C00000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178046" y="3294992"/>
            <a:ext cx="369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smtClean="0">
                <a:solidFill>
                  <a:srgbClr val="C00000"/>
                </a:solidFill>
              </a:rPr>
              <a:t>b</a:t>
            </a:r>
            <a:endParaRPr lang="en-US" sz="2800" i="1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regular/uniform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940477" y="1516828"/>
            <a:ext cx="51098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Continuous uniform</a:t>
            </a:r>
            <a:endParaRPr lang="en-US" sz="3600" b="1" dirty="0">
              <a:solidFill>
                <a:srgbClr val="FF0000"/>
              </a:solidFill>
            </a:endParaRPr>
          </a:p>
          <a:p>
            <a:pPr algn="ctr"/>
            <a:r>
              <a:rPr lang="en-US" sz="2800" dirty="0" smtClean="0"/>
              <a:t>Cumulative distribution function</a:t>
            </a:r>
            <a:endParaRPr lang="en-US" sz="2800" dirty="0"/>
          </a:p>
        </p:txBody>
      </p:sp>
      <p:sp>
        <p:nvSpPr>
          <p:cNvPr id="61" name="TextBox 60"/>
          <p:cNvSpPr txBox="1"/>
          <p:nvPr/>
        </p:nvSpPr>
        <p:spPr>
          <a:xfrm rot="16200000">
            <a:off x="5138564" y="4053894"/>
            <a:ext cx="3083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/>
              <a:t>0</a:t>
            </a:r>
            <a:endParaRPr lang="en-US" sz="3600" dirty="0"/>
          </a:p>
        </p:txBody>
      </p:sp>
      <p:cxnSp>
        <p:nvCxnSpPr>
          <p:cNvPr id="62" name="Straight Connector 61"/>
          <p:cNvCxnSpPr/>
          <p:nvPr/>
        </p:nvCxnSpPr>
        <p:spPr>
          <a:xfrm flipV="1">
            <a:off x="7191797" y="2770618"/>
            <a:ext cx="0" cy="3083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7265423" y="3419617"/>
            <a:ext cx="0" cy="2426374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11802932" y="3419617"/>
            <a:ext cx="0" cy="2426374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246958" y="3294992"/>
            <a:ext cx="369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C00000"/>
                </a:solidFill>
              </a:rPr>
              <a:t>a</a:t>
            </a:r>
            <a:endParaRPr lang="en-US" sz="2800" i="1" dirty="0">
              <a:solidFill>
                <a:srgbClr val="C0000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1453564" y="3294992"/>
            <a:ext cx="369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smtClean="0">
                <a:solidFill>
                  <a:srgbClr val="C00000"/>
                </a:solidFill>
              </a:rPr>
              <a:t>b</a:t>
            </a:r>
            <a:endParaRPr lang="en-US" sz="2800" i="1" dirty="0">
              <a:solidFill>
                <a:srgbClr val="C0000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 rot="16200000">
            <a:off x="5430791" y="4346118"/>
            <a:ext cx="2499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/>
              <a:t>1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1098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2984221" y="2503714"/>
            <a:ext cx="8860611" cy="3657600"/>
            <a:chOff x="2984221" y="2645229"/>
            <a:chExt cx="8860611" cy="3657600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2984221" y="2645229"/>
              <a:ext cx="0" cy="3657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 flipH="1">
              <a:off x="2984221" y="6302829"/>
              <a:ext cx="886061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Kolmogorov-Smirnov test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08858" y="1835073"/>
            <a:ext cx="2666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7030A0"/>
                </a:solidFill>
              </a:rPr>
              <a:t>Regular/uniform</a:t>
            </a:r>
            <a:endParaRPr lang="en-US" sz="2800" b="1" dirty="0">
              <a:solidFill>
                <a:srgbClr val="7030A0"/>
              </a:solidFill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2984221" y="1835073"/>
            <a:ext cx="8860611" cy="421509"/>
            <a:chOff x="2993932" y="5010652"/>
            <a:chExt cx="8860611" cy="421509"/>
          </a:xfrm>
        </p:grpSpPr>
        <p:cxnSp>
          <p:nvCxnSpPr>
            <p:cNvPr id="92" name="Straight Connector 91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Oval 94"/>
          <p:cNvSpPr/>
          <p:nvPr/>
        </p:nvSpPr>
        <p:spPr>
          <a:xfrm>
            <a:off x="4171741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5064425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95710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849793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742477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279057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8635161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9527845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1042052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1131320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/>
          <p:cNvSpPr txBox="1"/>
          <p:nvPr/>
        </p:nvSpPr>
        <p:spPr>
          <a:xfrm rot="16200000">
            <a:off x="755270" y="4070905"/>
            <a:ext cx="3657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Cumulative events</a:t>
            </a:r>
            <a:endParaRPr lang="en-US" sz="2800" dirty="0"/>
          </a:p>
        </p:txBody>
      </p:sp>
      <p:sp>
        <p:nvSpPr>
          <p:cNvPr id="161" name="TextBox 160"/>
          <p:cNvSpPr txBox="1"/>
          <p:nvPr/>
        </p:nvSpPr>
        <p:spPr>
          <a:xfrm>
            <a:off x="2984218" y="6182731"/>
            <a:ext cx="8860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Time</a:t>
            </a:r>
            <a:endParaRPr lang="en-US" sz="2800" dirty="0"/>
          </a:p>
        </p:txBody>
      </p:sp>
      <p:grpSp>
        <p:nvGrpSpPr>
          <p:cNvPr id="7" name="Group 6"/>
          <p:cNvGrpSpPr/>
          <p:nvPr/>
        </p:nvGrpSpPr>
        <p:grpSpPr>
          <a:xfrm>
            <a:off x="3279057" y="2548964"/>
            <a:ext cx="8181767" cy="3380670"/>
            <a:chOff x="3279057" y="2548964"/>
            <a:chExt cx="8181767" cy="3380670"/>
          </a:xfrm>
        </p:grpSpPr>
        <p:sp>
          <p:nvSpPr>
            <p:cNvPr id="51" name="Oval 50"/>
            <p:cNvSpPr/>
            <p:nvPr/>
          </p:nvSpPr>
          <p:spPr>
            <a:xfrm>
              <a:off x="4171741" y="539981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5064425" y="503937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5957109" y="466804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6849793" y="428583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7742477" y="396894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3279057" y="578201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8635161" y="35976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9527845" y="32480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10420529" y="28658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11313209" y="254896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129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2984221" y="2503714"/>
            <a:ext cx="8860611" cy="3657600"/>
            <a:chOff x="2984221" y="2645229"/>
            <a:chExt cx="8860611" cy="3657600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2984221" y="2645229"/>
              <a:ext cx="0" cy="3657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 flipH="1">
              <a:off x="2984221" y="6302829"/>
              <a:ext cx="886061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Kolmogorov-Smirnov test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08858" y="1835073"/>
            <a:ext cx="2666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7030A0"/>
                </a:solidFill>
              </a:rPr>
              <a:t>Regular/uniform</a:t>
            </a:r>
            <a:endParaRPr lang="en-US" sz="2800" b="1" dirty="0">
              <a:solidFill>
                <a:srgbClr val="7030A0"/>
              </a:solidFill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2984221" y="1835073"/>
            <a:ext cx="8860611" cy="421509"/>
            <a:chOff x="2993932" y="5010652"/>
            <a:chExt cx="8860611" cy="421509"/>
          </a:xfrm>
        </p:grpSpPr>
        <p:cxnSp>
          <p:nvCxnSpPr>
            <p:cNvPr id="92" name="Straight Connector 91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Oval 94"/>
          <p:cNvSpPr/>
          <p:nvPr/>
        </p:nvSpPr>
        <p:spPr>
          <a:xfrm>
            <a:off x="4171741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5064425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95710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849793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742477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279057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8635161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9527845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1042052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1131320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/>
          <p:cNvSpPr txBox="1"/>
          <p:nvPr/>
        </p:nvSpPr>
        <p:spPr>
          <a:xfrm rot="16200000">
            <a:off x="755270" y="4070905"/>
            <a:ext cx="3657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Cumulative events</a:t>
            </a:r>
            <a:endParaRPr lang="en-US" sz="2800" dirty="0"/>
          </a:p>
        </p:txBody>
      </p:sp>
      <p:sp>
        <p:nvSpPr>
          <p:cNvPr id="161" name="TextBox 160"/>
          <p:cNvSpPr txBox="1"/>
          <p:nvPr/>
        </p:nvSpPr>
        <p:spPr>
          <a:xfrm>
            <a:off x="2984218" y="6182731"/>
            <a:ext cx="8860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Time</a:t>
            </a:r>
            <a:endParaRPr lang="en-US" sz="2800" dirty="0"/>
          </a:p>
        </p:txBody>
      </p:sp>
      <p:grpSp>
        <p:nvGrpSpPr>
          <p:cNvPr id="7" name="Group 6"/>
          <p:cNvGrpSpPr/>
          <p:nvPr/>
        </p:nvGrpSpPr>
        <p:grpSpPr>
          <a:xfrm>
            <a:off x="3279057" y="2548964"/>
            <a:ext cx="8181767" cy="3380670"/>
            <a:chOff x="3279057" y="2548964"/>
            <a:chExt cx="8181767" cy="3380670"/>
          </a:xfrm>
        </p:grpSpPr>
        <p:sp>
          <p:nvSpPr>
            <p:cNvPr id="51" name="Oval 50"/>
            <p:cNvSpPr/>
            <p:nvPr/>
          </p:nvSpPr>
          <p:spPr>
            <a:xfrm>
              <a:off x="4171741" y="539981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5064425" y="503937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5957109" y="466804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6849793" y="428583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7742477" y="396894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3279057" y="578201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8635161" y="35976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9527845" y="32480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10420529" y="28658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11313209" y="254896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268169" y="2734020"/>
            <a:ext cx="8192653" cy="3380670"/>
            <a:chOff x="3268169" y="2734020"/>
            <a:chExt cx="8192653" cy="3380670"/>
          </a:xfrm>
        </p:grpSpPr>
        <p:sp>
          <p:nvSpPr>
            <p:cNvPr id="64" name="Oval 63"/>
            <p:cNvSpPr/>
            <p:nvPr/>
          </p:nvSpPr>
          <p:spPr>
            <a:xfrm>
              <a:off x="4162062" y="5607844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5055955" y="5248616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5949848" y="4889388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6843741" y="4530160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7737634" y="4170932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3268169" y="5967075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8631527" y="3811704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9525420" y="3452476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10419313" y="3093248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11313207" y="2734020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35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2984221" y="2503714"/>
            <a:ext cx="8860611" cy="3657600"/>
            <a:chOff x="2984221" y="2645229"/>
            <a:chExt cx="8860611" cy="3657600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2984221" y="2645229"/>
              <a:ext cx="0" cy="3657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 flipH="1">
              <a:off x="2984221" y="6302829"/>
              <a:ext cx="886061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Kolmogorov-Smirnov test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08858" y="1835073"/>
            <a:ext cx="2666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7030A0"/>
                </a:solidFill>
              </a:rPr>
              <a:t>Regular/uniform</a:t>
            </a:r>
            <a:endParaRPr lang="en-US" sz="2800" b="1" dirty="0">
              <a:solidFill>
                <a:srgbClr val="7030A0"/>
              </a:solidFill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2984221" y="1835073"/>
            <a:ext cx="8860611" cy="421509"/>
            <a:chOff x="2993932" y="5010652"/>
            <a:chExt cx="8860611" cy="421509"/>
          </a:xfrm>
        </p:grpSpPr>
        <p:cxnSp>
          <p:nvCxnSpPr>
            <p:cNvPr id="92" name="Straight Connector 91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Oval 94"/>
          <p:cNvSpPr/>
          <p:nvPr/>
        </p:nvSpPr>
        <p:spPr>
          <a:xfrm>
            <a:off x="4171741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5064425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95710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849793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742477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279057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8635161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9527845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1042052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1131320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/>
          <p:cNvSpPr txBox="1"/>
          <p:nvPr/>
        </p:nvSpPr>
        <p:spPr>
          <a:xfrm rot="16200000">
            <a:off x="755270" y="4070905"/>
            <a:ext cx="3657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Cumulative events</a:t>
            </a:r>
            <a:endParaRPr lang="en-US" sz="2800" dirty="0"/>
          </a:p>
        </p:txBody>
      </p:sp>
      <p:sp>
        <p:nvSpPr>
          <p:cNvPr id="161" name="TextBox 160"/>
          <p:cNvSpPr txBox="1"/>
          <p:nvPr/>
        </p:nvSpPr>
        <p:spPr>
          <a:xfrm>
            <a:off x="2984218" y="6182731"/>
            <a:ext cx="8860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Time</a:t>
            </a:r>
            <a:endParaRPr lang="en-US" sz="2800" dirty="0"/>
          </a:p>
        </p:txBody>
      </p:sp>
      <p:grpSp>
        <p:nvGrpSpPr>
          <p:cNvPr id="7" name="Group 6"/>
          <p:cNvGrpSpPr/>
          <p:nvPr/>
        </p:nvGrpSpPr>
        <p:grpSpPr>
          <a:xfrm>
            <a:off x="3279057" y="2548964"/>
            <a:ext cx="8181767" cy="3380670"/>
            <a:chOff x="3279057" y="2548964"/>
            <a:chExt cx="8181767" cy="3380670"/>
          </a:xfrm>
        </p:grpSpPr>
        <p:sp>
          <p:nvSpPr>
            <p:cNvPr id="51" name="Oval 50"/>
            <p:cNvSpPr/>
            <p:nvPr/>
          </p:nvSpPr>
          <p:spPr>
            <a:xfrm>
              <a:off x="4171741" y="539981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5064425" y="503937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5957109" y="466804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6849793" y="428583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7742477" y="396894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3279057" y="578201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8635161" y="35976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9527845" y="32480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10420529" y="28658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11313209" y="254896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268169" y="2734020"/>
            <a:ext cx="8192653" cy="3380670"/>
            <a:chOff x="3268169" y="2734020"/>
            <a:chExt cx="8192653" cy="3380670"/>
          </a:xfrm>
        </p:grpSpPr>
        <p:sp>
          <p:nvSpPr>
            <p:cNvPr id="64" name="Oval 63"/>
            <p:cNvSpPr/>
            <p:nvPr/>
          </p:nvSpPr>
          <p:spPr>
            <a:xfrm>
              <a:off x="4162062" y="5607844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5055955" y="5248616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5949848" y="4889388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6843741" y="4530160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7737634" y="4170932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3268169" y="5967075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8631527" y="3811704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9525420" y="3452476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10419313" y="3093248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11313207" y="2734020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494313" y="2524178"/>
            <a:ext cx="8260847" cy="3590512"/>
            <a:chOff x="3494313" y="2524178"/>
            <a:chExt cx="8260847" cy="3590512"/>
          </a:xfrm>
        </p:grpSpPr>
        <p:sp>
          <p:nvSpPr>
            <p:cNvPr id="2" name="Up-Down Arrow 1"/>
            <p:cNvSpPr/>
            <p:nvPr/>
          </p:nvSpPr>
          <p:spPr>
            <a:xfrm>
              <a:off x="3494313" y="5782019"/>
              <a:ext cx="205418" cy="332671"/>
            </a:xfrm>
            <a:prstGeom prst="upDown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Up-Down Arrow 47"/>
            <p:cNvSpPr/>
            <p:nvPr/>
          </p:nvSpPr>
          <p:spPr>
            <a:xfrm>
              <a:off x="4389361" y="5387376"/>
              <a:ext cx="205418" cy="332671"/>
            </a:xfrm>
            <a:prstGeom prst="upDown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Up-Down Arrow 48"/>
            <p:cNvSpPr/>
            <p:nvPr/>
          </p:nvSpPr>
          <p:spPr>
            <a:xfrm>
              <a:off x="11549742" y="2524178"/>
              <a:ext cx="205418" cy="332671"/>
            </a:xfrm>
            <a:prstGeom prst="upDown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Up-Down Arrow 49"/>
            <p:cNvSpPr/>
            <p:nvPr/>
          </p:nvSpPr>
          <p:spPr>
            <a:xfrm>
              <a:off x="10654697" y="2875274"/>
              <a:ext cx="205418" cy="332671"/>
            </a:xfrm>
            <a:prstGeom prst="upDown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Up-Down Arrow 60"/>
            <p:cNvSpPr/>
            <p:nvPr/>
          </p:nvSpPr>
          <p:spPr>
            <a:xfrm>
              <a:off x="9759649" y="3248142"/>
              <a:ext cx="205418" cy="332671"/>
            </a:xfrm>
            <a:prstGeom prst="upDown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Up-Down Arrow 61"/>
            <p:cNvSpPr/>
            <p:nvPr/>
          </p:nvSpPr>
          <p:spPr>
            <a:xfrm>
              <a:off x="8864601" y="3599238"/>
              <a:ext cx="205418" cy="332671"/>
            </a:xfrm>
            <a:prstGeom prst="upDown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Up-Down Arrow 62"/>
            <p:cNvSpPr/>
            <p:nvPr/>
          </p:nvSpPr>
          <p:spPr>
            <a:xfrm>
              <a:off x="7969553" y="3982992"/>
              <a:ext cx="205418" cy="332671"/>
            </a:xfrm>
            <a:prstGeom prst="upDown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Up-Down Arrow 73"/>
            <p:cNvSpPr/>
            <p:nvPr/>
          </p:nvSpPr>
          <p:spPr>
            <a:xfrm>
              <a:off x="7074505" y="4312316"/>
              <a:ext cx="205418" cy="332671"/>
            </a:xfrm>
            <a:prstGeom prst="upDown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Up-Down Arrow 74"/>
            <p:cNvSpPr/>
            <p:nvPr/>
          </p:nvSpPr>
          <p:spPr>
            <a:xfrm>
              <a:off x="6179457" y="4674298"/>
              <a:ext cx="205418" cy="332671"/>
            </a:xfrm>
            <a:prstGeom prst="upDown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Up-Down Arrow 75"/>
            <p:cNvSpPr/>
            <p:nvPr/>
          </p:nvSpPr>
          <p:spPr>
            <a:xfrm>
              <a:off x="5284409" y="5036280"/>
              <a:ext cx="205418" cy="332671"/>
            </a:xfrm>
            <a:prstGeom prst="upDown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669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2984221" y="2503714"/>
            <a:ext cx="8860611" cy="3657600"/>
            <a:chOff x="2984221" y="2645229"/>
            <a:chExt cx="8860611" cy="3657600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2984221" y="2645229"/>
              <a:ext cx="0" cy="3657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 flipH="1">
              <a:off x="2984221" y="6302829"/>
              <a:ext cx="886061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Kolmogorov-Smirnov test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08858" y="1835073"/>
            <a:ext cx="2666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7030A0"/>
                </a:solidFill>
              </a:rPr>
              <a:t>Regular/uniform</a:t>
            </a:r>
            <a:endParaRPr lang="en-US" sz="2800" b="1" dirty="0">
              <a:solidFill>
                <a:srgbClr val="7030A0"/>
              </a:solidFill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2984221" y="1835073"/>
            <a:ext cx="8860611" cy="421509"/>
            <a:chOff x="2993932" y="5010652"/>
            <a:chExt cx="8860611" cy="421509"/>
          </a:xfrm>
        </p:grpSpPr>
        <p:cxnSp>
          <p:nvCxnSpPr>
            <p:cNvPr id="92" name="Straight Connector 91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Oval 94"/>
          <p:cNvSpPr/>
          <p:nvPr/>
        </p:nvSpPr>
        <p:spPr>
          <a:xfrm>
            <a:off x="4171741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5064425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95710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849793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742477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279057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8635161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9527845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1042052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11313209" y="1972020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/>
          <p:cNvSpPr txBox="1"/>
          <p:nvPr/>
        </p:nvSpPr>
        <p:spPr>
          <a:xfrm rot="16200000">
            <a:off x="755270" y="4070905"/>
            <a:ext cx="3657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Cumulative events</a:t>
            </a:r>
            <a:endParaRPr lang="en-US" sz="2800" dirty="0"/>
          </a:p>
        </p:txBody>
      </p:sp>
      <p:sp>
        <p:nvSpPr>
          <p:cNvPr id="161" name="TextBox 160"/>
          <p:cNvSpPr txBox="1"/>
          <p:nvPr/>
        </p:nvSpPr>
        <p:spPr>
          <a:xfrm>
            <a:off x="2984218" y="6182731"/>
            <a:ext cx="8860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Time</a:t>
            </a:r>
            <a:endParaRPr lang="en-US" sz="2800" dirty="0"/>
          </a:p>
        </p:txBody>
      </p:sp>
      <p:grpSp>
        <p:nvGrpSpPr>
          <p:cNvPr id="7" name="Group 6"/>
          <p:cNvGrpSpPr/>
          <p:nvPr/>
        </p:nvGrpSpPr>
        <p:grpSpPr>
          <a:xfrm>
            <a:off x="3279057" y="2548964"/>
            <a:ext cx="8181767" cy="3380670"/>
            <a:chOff x="3279057" y="2548964"/>
            <a:chExt cx="8181767" cy="3380670"/>
          </a:xfrm>
        </p:grpSpPr>
        <p:sp>
          <p:nvSpPr>
            <p:cNvPr id="51" name="Oval 50"/>
            <p:cNvSpPr/>
            <p:nvPr/>
          </p:nvSpPr>
          <p:spPr>
            <a:xfrm>
              <a:off x="4171741" y="539981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5064425" y="503937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5957109" y="466804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6849793" y="428583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7742477" y="396894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3279057" y="578201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8635161" y="35976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9527845" y="32480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10420529" y="28658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11313209" y="254896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268169" y="2734020"/>
            <a:ext cx="8192653" cy="3380670"/>
            <a:chOff x="3268169" y="2734020"/>
            <a:chExt cx="8192653" cy="3380670"/>
          </a:xfrm>
        </p:grpSpPr>
        <p:sp>
          <p:nvSpPr>
            <p:cNvPr id="64" name="Oval 63"/>
            <p:cNvSpPr/>
            <p:nvPr/>
          </p:nvSpPr>
          <p:spPr>
            <a:xfrm>
              <a:off x="4162062" y="5607844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5055955" y="5248616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5949848" y="4889388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6843741" y="4530160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7737634" y="4170932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3268169" y="5967075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8631527" y="3811704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9525420" y="3452476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10419313" y="3093248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11313207" y="2734020"/>
              <a:ext cx="147615" cy="147615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494313" y="2524178"/>
            <a:ext cx="8260847" cy="3590512"/>
            <a:chOff x="3494313" y="2524178"/>
            <a:chExt cx="8260847" cy="3590512"/>
          </a:xfrm>
        </p:grpSpPr>
        <p:sp>
          <p:nvSpPr>
            <p:cNvPr id="2" name="Up-Down Arrow 1"/>
            <p:cNvSpPr/>
            <p:nvPr/>
          </p:nvSpPr>
          <p:spPr>
            <a:xfrm>
              <a:off x="3494313" y="5782019"/>
              <a:ext cx="205418" cy="332671"/>
            </a:xfrm>
            <a:prstGeom prst="upDown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Up-Down Arrow 47"/>
            <p:cNvSpPr/>
            <p:nvPr/>
          </p:nvSpPr>
          <p:spPr>
            <a:xfrm>
              <a:off x="4389361" y="5387376"/>
              <a:ext cx="205418" cy="332671"/>
            </a:xfrm>
            <a:prstGeom prst="upDown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Up-Down Arrow 48"/>
            <p:cNvSpPr/>
            <p:nvPr/>
          </p:nvSpPr>
          <p:spPr>
            <a:xfrm>
              <a:off x="11549742" y="2524178"/>
              <a:ext cx="205418" cy="332671"/>
            </a:xfrm>
            <a:prstGeom prst="upDown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Up-Down Arrow 49"/>
            <p:cNvSpPr/>
            <p:nvPr/>
          </p:nvSpPr>
          <p:spPr>
            <a:xfrm>
              <a:off x="10654697" y="2875274"/>
              <a:ext cx="205418" cy="332671"/>
            </a:xfrm>
            <a:prstGeom prst="upDown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Up-Down Arrow 60"/>
            <p:cNvSpPr/>
            <p:nvPr/>
          </p:nvSpPr>
          <p:spPr>
            <a:xfrm>
              <a:off x="9759649" y="3248142"/>
              <a:ext cx="205418" cy="332671"/>
            </a:xfrm>
            <a:prstGeom prst="upDown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Up-Down Arrow 61"/>
            <p:cNvSpPr/>
            <p:nvPr/>
          </p:nvSpPr>
          <p:spPr>
            <a:xfrm>
              <a:off x="8864601" y="3599238"/>
              <a:ext cx="205418" cy="332671"/>
            </a:xfrm>
            <a:prstGeom prst="upDown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Up-Down Arrow 62"/>
            <p:cNvSpPr/>
            <p:nvPr/>
          </p:nvSpPr>
          <p:spPr>
            <a:xfrm>
              <a:off x="7969553" y="3982992"/>
              <a:ext cx="205418" cy="332671"/>
            </a:xfrm>
            <a:prstGeom prst="upDown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Up-Down Arrow 73"/>
            <p:cNvSpPr/>
            <p:nvPr/>
          </p:nvSpPr>
          <p:spPr>
            <a:xfrm>
              <a:off x="7074505" y="4312316"/>
              <a:ext cx="205418" cy="332671"/>
            </a:xfrm>
            <a:prstGeom prst="upDown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Up-Down Arrow 74"/>
            <p:cNvSpPr/>
            <p:nvPr/>
          </p:nvSpPr>
          <p:spPr>
            <a:xfrm>
              <a:off x="6179457" y="4674298"/>
              <a:ext cx="205418" cy="332671"/>
            </a:xfrm>
            <a:prstGeom prst="upDown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Up-Down Arrow 75"/>
            <p:cNvSpPr/>
            <p:nvPr/>
          </p:nvSpPr>
          <p:spPr>
            <a:xfrm>
              <a:off x="5284409" y="5036280"/>
              <a:ext cx="205418" cy="332671"/>
            </a:xfrm>
            <a:prstGeom prst="upDown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10356527" y="5006148"/>
                <a:ext cx="1488305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GB" sz="7200" b="0" i="1" smtClean="0">
                          <a:solidFill>
                            <a:srgbClr val="A435F1"/>
                          </a:solidFill>
                          <a:latin typeface="Cambria Math" charset="0"/>
                        </a:rPr>
                        <m:t>𝐷</m:t>
                      </m:r>
                    </m:oMath>
                  </m:oMathPara>
                </a14:m>
                <a:endParaRPr lang="en-US" sz="7200" dirty="0">
                  <a:solidFill>
                    <a:srgbClr val="A435F1"/>
                  </a:solidFill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6527" y="5006148"/>
                <a:ext cx="1488305" cy="11079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268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Kolmogorov-Smirnov test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0" y="3688637"/>
                <a:ext cx="12192000" cy="830997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0≤</m:t>
                      </m:r>
                      <m:r>
                        <a:rPr lang="en-GB" sz="4800" b="0" i="1" smtClean="0">
                          <a:solidFill>
                            <a:srgbClr val="A435F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</m:t>
                      </m:r>
                      <m:r>
                        <a:rPr lang="en-GB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≤1</m:t>
                      </m:r>
                    </m:oMath>
                  </m:oMathPara>
                </a14:m>
                <a:endParaRPr lang="en-GB" sz="48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88637"/>
                <a:ext cx="12192000" cy="83099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097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Kolmogorov-Smirnov test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0" y="3688637"/>
                <a:ext cx="12192000" cy="830997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0≤</m:t>
                      </m:r>
                      <m:r>
                        <a:rPr lang="en-GB" sz="4800" b="0" i="1" smtClean="0">
                          <a:solidFill>
                            <a:srgbClr val="A435F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</m:t>
                      </m:r>
                      <m:r>
                        <a:rPr lang="en-GB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≤1</m:t>
                      </m:r>
                    </m:oMath>
                  </m:oMathPara>
                </a14:m>
                <a:endParaRPr lang="en-GB" sz="48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88637"/>
                <a:ext cx="12192000" cy="83099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/>
          <p:cNvGrpSpPr/>
          <p:nvPr/>
        </p:nvGrpSpPr>
        <p:grpSpPr>
          <a:xfrm>
            <a:off x="1048531" y="2924902"/>
            <a:ext cx="2471058" cy="2358467"/>
            <a:chOff x="693376" y="3549348"/>
            <a:chExt cx="2471058" cy="2358467"/>
          </a:xfrm>
        </p:grpSpPr>
        <p:grpSp>
          <p:nvGrpSpPr>
            <p:cNvPr id="70" name="Group 69"/>
            <p:cNvGrpSpPr/>
            <p:nvPr/>
          </p:nvGrpSpPr>
          <p:grpSpPr>
            <a:xfrm>
              <a:off x="704263" y="3549348"/>
              <a:ext cx="2441708" cy="2358467"/>
              <a:chOff x="2984221" y="2645229"/>
              <a:chExt cx="8860611" cy="3657600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>
                <a:off x="2984221" y="2645229"/>
                <a:ext cx="0" cy="36576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flipH="1">
                <a:off x="2984221" y="6302829"/>
                <a:ext cx="886061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3" name="Straight Connector 72"/>
            <p:cNvCxnSpPr/>
            <p:nvPr/>
          </p:nvCxnSpPr>
          <p:spPr>
            <a:xfrm flipV="1">
              <a:off x="704263" y="3582754"/>
              <a:ext cx="2460171" cy="2325061"/>
            </a:xfrm>
            <a:prstGeom prst="line">
              <a:avLst/>
            </a:prstGeom>
            <a:ln w="381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693376" y="3549348"/>
              <a:ext cx="2460171" cy="232506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Right Arrow 78"/>
          <p:cNvSpPr/>
          <p:nvPr/>
        </p:nvSpPr>
        <p:spPr>
          <a:xfrm rot="10800000">
            <a:off x="3718046" y="3936717"/>
            <a:ext cx="839187" cy="368241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94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Kolmogorov-Smirnov test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0" y="3688637"/>
                <a:ext cx="12192000" cy="830997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0≤</m:t>
                      </m:r>
                      <m:r>
                        <a:rPr lang="en-GB" sz="4800" b="0" i="1" smtClean="0">
                          <a:solidFill>
                            <a:srgbClr val="A435F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</m:t>
                      </m:r>
                      <m:r>
                        <a:rPr lang="en-GB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≤1</m:t>
                      </m:r>
                    </m:oMath>
                  </m:oMathPara>
                </a14:m>
                <a:endParaRPr lang="en-GB" sz="48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88637"/>
                <a:ext cx="12192000" cy="83099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8672412" y="1566658"/>
            <a:ext cx="2441708" cy="2358467"/>
            <a:chOff x="2984221" y="2645229"/>
            <a:chExt cx="8860611" cy="3657600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2984221" y="2645229"/>
              <a:ext cx="0" cy="3657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2984221" y="6302829"/>
              <a:ext cx="886061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/>
          <p:cNvCxnSpPr/>
          <p:nvPr/>
        </p:nvCxnSpPr>
        <p:spPr>
          <a:xfrm flipV="1">
            <a:off x="8672412" y="1600064"/>
            <a:ext cx="2460171" cy="2325061"/>
          </a:xfrm>
          <a:prstGeom prst="line">
            <a:avLst/>
          </a:prstGeom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 rot="5400000">
            <a:off x="8723264" y="1515806"/>
            <a:ext cx="2358465" cy="2460171"/>
            <a:chOff x="2984221" y="2645229"/>
            <a:chExt cx="8860611" cy="3657600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2984221" y="2645229"/>
              <a:ext cx="0" cy="36576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2984221" y="6302829"/>
              <a:ext cx="886061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1048531" y="2924902"/>
            <a:ext cx="2471058" cy="2358467"/>
            <a:chOff x="693376" y="3549348"/>
            <a:chExt cx="2471058" cy="2358467"/>
          </a:xfrm>
        </p:grpSpPr>
        <p:grpSp>
          <p:nvGrpSpPr>
            <p:cNvPr id="70" name="Group 69"/>
            <p:cNvGrpSpPr/>
            <p:nvPr/>
          </p:nvGrpSpPr>
          <p:grpSpPr>
            <a:xfrm>
              <a:off x="704263" y="3549348"/>
              <a:ext cx="2441708" cy="2358467"/>
              <a:chOff x="2984221" y="2645229"/>
              <a:chExt cx="8860611" cy="3657600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>
                <a:off x="2984221" y="2645229"/>
                <a:ext cx="0" cy="36576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flipH="1">
                <a:off x="2984221" y="6302829"/>
                <a:ext cx="886061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3" name="Straight Connector 72"/>
            <p:cNvCxnSpPr/>
            <p:nvPr/>
          </p:nvCxnSpPr>
          <p:spPr>
            <a:xfrm flipV="1">
              <a:off x="704263" y="3582754"/>
              <a:ext cx="2460171" cy="2325061"/>
            </a:xfrm>
            <a:prstGeom prst="line">
              <a:avLst/>
            </a:prstGeom>
            <a:ln w="381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693376" y="3549348"/>
              <a:ext cx="2460171" cy="232506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Right Arrow 77"/>
          <p:cNvSpPr/>
          <p:nvPr/>
        </p:nvSpPr>
        <p:spPr>
          <a:xfrm rot="18900000">
            <a:off x="7548750" y="3235364"/>
            <a:ext cx="839187" cy="368241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/>
          <p:cNvSpPr/>
          <p:nvPr/>
        </p:nvSpPr>
        <p:spPr>
          <a:xfrm rot="10800000">
            <a:off x="3718046" y="3936717"/>
            <a:ext cx="839187" cy="368241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4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Kolmogorov-Smirnov test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0" y="3688637"/>
                <a:ext cx="12192000" cy="830997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0≤</m:t>
                      </m:r>
                      <m:r>
                        <a:rPr lang="en-GB" sz="4800" b="0" i="1" smtClean="0">
                          <a:solidFill>
                            <a:srgbClr val="A435F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</m:t>
                      </m:r>
                      <m:r>
                        <a:rPr lang="en-GB" sz="4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≤1</m:t>
                      </m:r>
                    </m:oMath>
                  </m:oMathPara>
                </a14:m>
                <a:endParaRPr lang="en-GB" sz="48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88637"/>
                <a:ext cx="12192000" cy="83099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8672412" y="1566658"/>
            <a:ext cx="2441708" cy="2358467"/>
            <a:chOff x="2984221" y="2645229"/>
            <a:chExt cx="8860611" cy="3657600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2984221" y="2645229"/>
              <a:ext cx="0" cy="3657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2984221" y="6302829"/>
              <a:ext cx="886061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/>
          <p:cNvCxnSpPr/>
          <p:nvPr/>
        </p:nvCxnSpPr>
        <p:spPr>
          <a:xfrm flipV="1">
            <a:off x="8672412" y="1600064"/>
            <a:ext cx="2460171" cy="2325061"/>
          </a:xfrm>
          <a:prstGeom prst="line">
            <a:avLst/>
          </a:prstGeom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 rot="5400000">
            <a:off x="8723264" y="1515806"/>
            <a:ext cx="2358465" cy="2460171"/>
            <a:chOff x="2984221" y="2645229"/>
            <a:chExt cx="8860611" cy="3657600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2984221" y="2645229"/>
              <a:ext cx="0" cy="36576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2984221" y="6302829"/>
              <a:ext cx="886061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8672412" y="4283146"/>
            <a:ext cx="2441708" cy="2358467"/>
            <a:chOff x="2984221" y="2645229"/>
            <a:chExt cx="8860611" cy="3657600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2984221" y="2645229"/>
              <a:ext cx="0" cy="3657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2984221" y="6302829"/>
              <a:ext cx="886061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Straight Connector 54"/>
          <p:cNvCxnSpPr/>
          <p:nvPr/>
        </p:nvCxnSpPr>
        <p:spPr>
          <a:xfrm flipV="1">
            <a:off x="8672412" y="4316552"/>
            <a:ext cx="2460171" cy="2325061"/>
          </a:xfrm>
          <a:prstGeom prst="line">
            <a:avLst/>
          </a:prstGeom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 rot="5400000" flipH="1" flipV="1">
            <a:off x="8723264" y="4232294"/>
            <a:ext cx="2358465" cy="2460171"/>
            <a:chOff x="2984221" y="2645229"/>
            <a:chExt cx="8860611" cy="3657600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2984221" y="2645229"/>
              <a:ext cx="0" cy="36576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2984221" y="6302829"/>
              <a:ext cx="886061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1048531" y="2924902"/>
            <a:ext cx="2471058" cy="2358467"/>
            <a:chOff x="693376" y="3549348"/>
            <a:chExt cx="2471058" cy="2358467"/>
          </a:xfrm>
        </p:grpSpPr>
        <p:grpSp>
          <p:nvGrpSpPr>
            <p:cNvPr id="70" name="Group 69"/>
            <p:cNvGrpSpPr/>
            <p:nvPr/>
          </p:nvGrpSpPr>
          <p:grpSpPr>
            <a:xfrm>
              <a:off x="704263" y="3549348"/>
              <a:ext cx="2441708" cy="2358467"/>
              <a:chOff x="2984221" y="2645229"/>
              <a:chExt cx="8860611" cy="3657600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>
                <a:off x="2984221" y="2645229"/>
                <a:ext cx="0" cy="36576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flipH="1">
                <a:off x="2984221" y="6302829"/>
                <a:ext cx="886061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3" name="Straight Connector 72"/>
            <p:cNvCxnSpPr/>
            <p:nvPr/>
          </p:nvCxnSpPr>
          <p:spPr>
            <a:xfrm flipV="1">
              <a:off x="704263" y="3582754"/>
              <a:ext cx="2460171" cy="2325061"/>
            </a:xfrm>
            <a:prstGeom prst="line">
              <a:avLst/>
            </a:prstGeom>
            <a:ln w="381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693376" y="3549348"/>
              <a:ext cx="2460171" cy="232506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Right Arrow 77"/>
          <p:cNvSpPr/>
          <p:nvPr/>
        </p:nvSpPr>
        <p:spPr>
          <a:xfrm rot="18900000">
            <a:off x="7548750" y="3235364"/>
            <a:ext cx="839187" cy="368241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/>
          <p:cNvSpPr/>
          <p:nvPr/>
        </p:nvSpPr>
        <p:spPr>
          <a:xfrm rot="10800000">
            <a:off x="3718046" y="3936717"/>
            <a:ext cx="839187" cy="368241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ight Arrow 79"/>
          <p:cNvSpPr/>
          <p:nvPr/>
        </p:nvSpPr>
        <p:spPr>
          <a:xfrm rot="2700000">
            <a:off x="7620291" y="4654911"/>
            <a:ext cx="839187" cy="368241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2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Kolmogorov-Smirnov test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441787" y="3461208"/>
            <a:ext cx="9308426" cy="1384995"/>
            <a:chOff x="438002" y="3665604"/>
            <a:chExt cx="9308426" cy="1384995"/>
          </a:xfrm>
        </p:grpSpPr>
        <p:sp>
          <p:nvSpPr>
            <p:cNvPr id="11" name="TextBox 10"/>
            <p:cNvSpPr txBox="1"/>
            <p:nvPr/>
          </p:nvSpPr>
          <p:spPr>
            <a:xfrm>
              <a:off x="1680603" y="3665604"/>
              <a:ext cx="806582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800" dirty="0">
                  <a:latin typeface="Courier" charset="0"/>
                  <a:ea typeface="Courier" charset="0"/>
                  <a:cs typeface="Courier" charset="0"/>
                </a:rPr>
                <a:t>x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 &lt;- </a:t>
              </a:r>
              <a:r>
                <a:rPr lang="tr-TR" sz="2800" dirty="0" err="1">
                  <a:latin typeface="Courier" charset="0"/>
                  <a:ea typeface="Courier" charset="0"/>
                  <a:cs typeface="Courier" charset="0"/>
                </a:rPr>
                <a:t>runif</a:t>
              </a:r>
              <a:r>
                <a:rPr lang="tr-TR" sz="2800" dirty="0">
                  <a:latin typeface="Courier" charset="0"/>
                  <a:ea typeface="Courier" charset="0"/>
                  <a:cs typeface="Courier" charset="0"/>
                </a:rPr>
                <a:t>(20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ks.test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(x = x, y </a:t>
              </a:r>
              <a:r>
                <a:rPr lang="tr-TR" sz="2800" dirty="0">
                  <a:latin typeface="Courier" charset="0"/>
                  <a:ea typeface="Courier" charset="0"/>
                  <a:cs typeface="Courier" charset="0"/>
                </a:rPr>
                <a:t>= </a:t>
              </a:r>
              <a:r>
                <a:rPr lang="ru-RU" sz="2800" dirty="0" smtClean="0">
                  <a:latin typeface="Courier" charset="0"/>
                  <a:ea typeface="Courier" charset="0"/>
                  <a:cs typeface="Courier" charset="0"/>
                </a:rPr>
                <a:t>"</a:t>
              </a:r>
              <a:r>
                <a:rPr lang="en-GB" sz="2800" dirty="0" smtClean="0">
                  <a:latin typeface="Courier" charset="0"/>
                  <a:ea typeface="Courier" charset="0"/>
                  <a:cs typeface="Courier" charset="0"/>
                </a:rPr>
                <a:t>p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unif</a:t>
              </a:r>
              <a:r>
                <a:rPr lang="ru-RU" sz="2800" dirty="0" smtClean="0">
                  <a:latin typeface="Courier" charset="0"/>
                  <a:ea typeface="Courier" charset="0"/>
                  <a:cs typeface="Courier" charset="0"/>
                </a:rPr>
                <a:t>"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)$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statistic</a:t>
              </a:r>
              <a:endParaRPr lang="tr-TR" sz="2800" dirty="0" smtClean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tr-TR" sz="2800" dirty="0" err="1">
                  <a:latin typeface="Courier" charset="0"/>
                  <a:ea typeface="Courier" charset="0"/>
                  <a:cs typeface="Courier" charset="0"/>
                </a:rPr>
                <a:t>ks.test</a:t>
              </a:r>
              <a:r>
                <a:rPr lang="tr-TR" sz="2800" dirty="0">
                  <a:latin typeface="Courier" charset="0"/>
                  <a:ea typeface="Courier" charset="0"/>
                  <a:cs typeface="Courier" charset="0"/>
                </a:rPr>
                <a:t>(x = 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x, </a:t>
              </a:r>
              <a:r>
                <a:rPr lang="tr-TR" sz="2800" dirty="0">
                  <a:latin typeface="Courier" charset="0"/>
                  <a:ea typeface="Courier" charset="0"/>
                  <a:cs typeface="Courier" charset="0"/>
                </a:rPr>
                <a:t>y = </a:t>
              </a:r>
              <a:r>
                <a:rPr lang="ru-RU" sz="2800" dirty="0">
                  <a:latin typeface="Courier" charset="0"/>
                  <a:ea typeface="Courier" charset="0"/>
                  <a:cs typeface="Courier" charset="0"/>
                </a:rPr>
                <a:t>"</a:t>
              </a:r>
              <a:r>
                <a:rPr lang="en-GB" sz="2800" dirty="0">
                  <a:latin typeface="Courier" charset="0"/>
                  <a:ea typeface="Courier" charset="0"/>
                  <a:cs typeface="Courier" charset="0"/>
                </a:rPr>
                <a:t>p</a:t>
              </a:r>
              <a:r>
                <a:rPr lang="tr-TR" sz="2800" dirty="0" err="1">
                  <a:latin typeface="Courier" charset="0"/>
                  <a:ea typeface="Courier" charset="0"/>
                  <a:cs typeface="Courier" charset="0"/>
                </a:rPr>
                <a:t>unif</a:t>
              </a:r>
              <a:r>
                <a:rPr lang="ru-RU" sz="2800" dirty="0">
                  <a:latin typeface="Courier" charset="0"/>
                  <a:ea typeface="Courier" charset="0"/>
                  <a:cs typeface="Courier" charset="0"/>
                </a:rPr>
                <a:t>"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)$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p.value</a:t>
              </a:r>
              <a:endParaRPr lang="tr-TR" sz="2800" dirty="0"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002" y="3998359"/>
              <a:ext cx="928532" cy="7194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829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38614" y="1411355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2D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57007" y="1411355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3</a:t>
            </a:r>
            <a:r>
              <a:rPr lang="en-US" sz="3200" b="1" dirty="0" smtClean="0">
                <a:solidFill>
                  <a:srgbClr val="FF0000"/>
                </a:solidFill>
              </a:rPr>
              <a:t>D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10" name="Picture 9" descr="block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758" y="2638239"/>
            <a:ext cx="3556828" cy="3268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 descr="fig_17_mapa-geologico-provisional_zoom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63844" y="1919836"/>
            <a:ext cx="2917756" cy="261655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0145_sall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103" y="4951826"/>
            <a:ext cx="6083275" cy="1788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Content Placeholder 12" descr="graptolites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81600" y="3027952"/>
            <a:ext cx="2663572" cy="182813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Spatial data in geology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2103" y="1411355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1D</a:t>
            </a:r>
            <a:endParaRPr lang="en-US" sz="3200" b="1" dirty="0">
              <a:solidFill>
                <a:srgbClr val="0432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05" y="1996130"/>
            <a:ext cx="1389526" cy="458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1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Kolmogorov-Smirnov test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34843" y="1973366"/>
            <a:ext cx="9231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Assesses “goodness of fit” between two distributions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87738" y="2547527"/>
            <a:ext cx="9570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Like Chi-squared, but for continuous rather than categorical data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9472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Kolmogorov-Smirnov test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34843" y="1973366"/>
            <a:ext cx="9231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Assesses “goodness of fit” between two distributions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87738" y="2547527"/>
            <a:ext cx="9570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Like Chi-squared, but for continuous rather than categorical data</a:t>
            </a:r>
            <a:endParaRPr lang="en-US" sz="2800" dirty="0"/>
          </a:p>
        </p:txBody>
      </p:sp>
      <p:sp>
        <p:nvSpPr>
          <p:cNvPr id="45" name="TextBox 44"/>
          <p:cNvSpPr txBox="1"/>
          <p:nvPr/>
        </p:nvSpPr>
        <p:spPr>
          <a:xfrm>
            <a:off x="634843" y="3520040"/>
            <a:ext cx="8370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Allows us to choose expected value (null model)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87738" y="4094201"/>
            <a:ext cx="4439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Also like Chi-squared; flexible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1757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Kolmogorov-Smirnov test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34843" y="1973366"/>
            <a:ext cx="9231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Assesses “goodness of fit” between two distributions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87738" y="2547527"/>
            <a:ext cx="9570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Like Chi-squared, but for continuous rather than categorical data</a:t>
            </a:r>
            <a:endParaRPr lang="en-US" sz="2800" dirty="0"/>
          </a:p>
        </p:txBody>
      </p:sp>
      <p:sp>
        <p:nvSpPr>
          <p:cNvPr id="45" name="TextBox 44"/>
          <p:cNvSpPr txBox="1"/>
          <p:nvPr/>
        </p:nvSpPr>
        <p:spPr>
          <a:xfrm>
            <a:off x="634843" y="3520040"/>
            <a:ext cx="8370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Allows us to choose expected value (null model)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87738" y="4094201"/>
            <a:ext cx="4439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Also like Chi-squared; flexible</a:t>
            </a:r>
            <a:endParaRPr lang="en-US" sz="2800" dirty="0"/>
          </a:p>
        </p:txBody>
      </p:sp>
      <p:sp>
        <p:nvSpPr>
          <p:cNvPr id="47" name="TextBox 46"/>
          <p:cNvSpPr txBox="1"/>
          <p:nvPr/>
        </p:nvSpPr>
        <p:spPr>
          <a:xfrm>
            <a:off x="634843" y="5066715"/>
            <a:ext cx="10888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One way to test if data approximate a specific distribution type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87738" y="5640876"/>
            <a:ext cx="6100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E.g., are data uniform? Are data normal?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215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Kolmogorov-Smirnov test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75457" y="2804990"/>
            <a:ext cx="95702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ks.test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(x </a:t>
            </a:r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runif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(20), y </a:t>
            </a:r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ru-RU" sz="2800" dirty="0" smtClean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GB" sz="2800" dirty="0" smtClean="0"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unif</a:t>
            </a:r>
            <a:r>
              <a:rPr lang="ru-RU" sz="2800" dirty="0" smtClean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tr-TR" sz="2800" dirty="0" err="1">
                <a:latin typeface="Courier" charset="0"/>
                <a:ea typeface="Courier" charset="0"/>
                <a:cs typeface="Courier" charset="0"/>
              </a:rPr>
              <a:t>ks.test</a:t>
            </a:r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(x = </a:t>
            </a:r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runif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(20), </a:t>
            </a:r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y = </a:t>
            </a:r>
            <a:r>
              <a:rPr lang="ru-RU" sz="2800" dirty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GB" sz="2800" dirty="0" smtClean="0"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norm</a:t>
            </a:r>
            <a:r>
              <a:rPr lang="ru-RU" sz="2800" dirty="0" smtClean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)</a:t>
            </a:r>
            <a:endParaRPr lang="tr-TR" sz="28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55" y="2922301"/>
            <a:ext cx="928532" cy="71948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4843" y="1973366"/>
            <a:ext cx="2239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One-sample</a:t>
            </a:r>
            <a:endParaRPr lang="en-US" sz="32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40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175457" y="5114567"/>
            <a:ext cx="95702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ks.test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(x </a:t>
            </a:r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runif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(20), y </a:t>
            </a:r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GB" sz="2800" dirty="0" err="1" smtClean="0">
                <a:latin typeface="Courier" charset="0"/>
                <a:ea typeface="Courier" charset="0"/>
                <a:cs typeface="Courier" charset="0"/>
              </a:rPr>
              <a:t>runif</a:t>
            </a:r>
            <a:r>
              <a:rPr lang="en-GB" sz="2800" dirty="0" smtClean="0">
                <a:latin typeface="Courier" charset="0"/>
                <a:ea typeface="Courier" charset="0"/>
                <a:cs typeface="Courier" charset="0"/>
              </a:rPr>
              <a:t>(20)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tr-TR" sz="2800" dirty="0" err="1">
                <a:latin typeface="Courier" charset="0"/>
                <a:ea typeface="Courier" charset="0"/>
                <a:cs typeface="Courier" charset="0"/>
              </a:rPr>
              <a:t>ks.test</a:t>
            </a:r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(x = </a:t>
            </a:r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runif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(20), </a:t>
            </a:r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y = </a:t>
            </a:r>
            <a:r>
              <a:rPr lang="en-GB" sz="2800" dirty="0" err="1" smtClean="0">
                <a:latin typeface="Courier" charset="0"/>
                <a:ea typeface="Courier" charset="0"/>
                <a:cs typeface="Courier" charset="0"/>
              </a:rPr>
              <a:t>rnorm</a:t>
            </a:r>
            <a:r>
              <a:rPr lang="en-GB" sz="2800" dirty="0" smtClean="0">
                <a:latin typeface="Courier" charset="0"/>
                <a:ea typeface="Courier" charset="0"/>
                <a:cs typeface="Courier" charset="0"/>
              </a:rPr>
              <a:t>(20)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)</a:t>
            </a:r>
            <a:endParaRPr lang="tr-TR" sz="28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Kolmogorov-Smirnov test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75457" y="2804990"/>
            <a:ext cx="95702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ks.test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(x </a:t>
            </a:r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runif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(20), y </a:t>
            </a:r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ru-RU" sz="2800" dirty="0" smtClean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GB" sz="2800" dirty="0" smtClean="0"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unif</a:t>
            </a:r>
            <a:r>
              <a:rPr lang="ru-RU" sz="2800" dirty="0" smtClean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tr-TR" sz="2800" dirty="0" err="1">
                <a:latin typeface="Courier" charset="0"/>
                <a:ea typeface="Courier" charset="0"/>
                <a:cs typeface="Courier" charset="0"/>
              </a:rPr>
              <a:t>ks.test</a:t>
            </a:r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(x = </a:t>
            </a:r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runif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(20), </a:t>
            </a:r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y = </a:t>
            </a:r>
            <a:r>
              <a:rPr lang="ru-RU" sz="2800" dirty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GB" sz="2800" dirty="0" smtClean="0"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norm</a:t>
            </a:r>
            <a:r>
              <a:rPr lang="ru-RU" sz="2800" dirty="0" smtClean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)</a:t>
            </a:r>
            <a:endParaRPr lang="tr-TR" sz="28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55" y="2922301"/>
            <a:ext cx="928532" cy="71948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4843" y="1973366"/>
            <a:ext cx="2239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One-sample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4843" y="4282943"/>
            <a:ext cx="2219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Two sample</a:t>
            </a:r>
            <a:endParaRPr lang="en-US" sz="3200" b="1" dirty="0">
              <a:solidFill>
                <a:srgbClr val="C00000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55" y="5231878"/>
            <a:ext cx="928532" cy="71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8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984221" y="1835073"/>
            <a:ext cx="8860611" cy="421509"/>
            <a:chOff x="2984221" y="2912173"/>
            <a:chExt cx="8860611" cy="421509"/>
          </a:xfrm>
        </p:grpSpPr>
        <p:grpSp>
          <p:nvGrpSpPr>
            <p:cNvPr id="21" name="Group 20"/>
            <p:cNvGrpSpPr/>
            <p:nvPr/>
          </p:nvGrpSpPr>
          <p:grpSpPr>
            <a:xfrm>
              <a:off x="2984221" y="2912173"/>
              <a:ext cx="8860611" cy="421509"/>
              <a:chOff x="2993932" y="5010652"/>
              <a:chExt cx="8860611" cy="421509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>
                <a:off x="2993932" y="5221406"/>
                <a:ext cx="88606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2993932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11854543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Oval 24"/>
            <p:cNvSpPr/>
            <p:nvPr/>
          </p:nvSpPr>
          <p:spPr>
            <a:xfrm>
              <a:off x="3986684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5303911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5521680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6488728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8505700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3398799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9028241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0076916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0896494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1258781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random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17715" y="1835073"/>
            <a:ext cx="1433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2060"/>
                </a:solidFill>
              </a:rPr>
              <a:t>Random</a:t>
            </a:r>
            <a:endParaRPr lang="en-US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74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984221" y="1835073"/>
            <a:ext cx="8860611" cy="421509"/>
            <a:chOff x="2984221" y="2912173"/>
            <a:chExt cx="8860611" cy="421509"/>
          </a:xfrm>
        </p:grpSpPr>
        <p:grpSp>
          <p:nvGrpSpPr>
            <p:cNvPr id="21" name="Group 20"/>
            <p:cNvGrpSpPr/>
            <p:nvPr/>
          </p:nvGrpSpPr>
          <p:grpSpPr>
            <a:xfrm>
              <a:off x="2984221" y="2912173"/>
              <a:ext cx="8860611" cy="421509"/>
              <a:chOff x="2993932" y="5010652"/>
              <a:chExt cx="8860611" cy="421509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>
                <a:off x="2993932" y="5221406"/>
                <a:ext cx="88606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2993932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11854543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Oval 24"/>
            <p:cNvSpPr/>
            <p:nvPr/>
          </p:nvSpPr>
          <p:spPr>
            <a:xfrm>
              <a:off x="3986684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5303911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5521680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6488728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8505700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3398799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9028241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0076916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0896494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1258781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random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17715" y="1835073"/>
            <a:ext cx="1433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2060"/>
                </a:solidFill>
              </a:rPr>
              <a:t>Random</a:t>
            </a:r>
            <a:endParaRPr lang="en-US" sz="2800" b="1" dirty="0">
              <a:solidFill>
                <a:srgbClr val="00206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984221" y="2600829"/>
            <a:ext cx="8860611" cy="101710"/>
            <a:chOff x="2984221" y="2474259"/>
            <a:chExt cx="10275108" cy="139849"/>
          </a:xfrm>
        </p:grpSpPr>
        <p:sp>
          <p:nvSpPr>
            <p:cNvPr id="3" name="Rectangle 2"/>
            <p:cNvSpPr/>
            <p:nvPr/>
          </p:nvSpPr>
          <p:spPr>
            <a:xfrm>
              <a:off x="2984221" y="2474259"/>
              <a:ext cx="856259" cy="139849"/>
            </a:xfrm>
            <a:prstGeom prst="rect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840480" y="2474259"/>
              <a:ext cx="856259" cy="13984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696739" y="2474259"/>
              <a:ext cx="856259" cy="139849"/>
            </a:xfrm>
            <a:prstGeom prst="rect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552998" y="2474259"/>
              <a:ext cx="856259" cy="13984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409257" y="2474259"/>
              <a:ext cx="856259" cy="139849"/>
            </a:xfrm>
            <a:prstGeom prst="rect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65516" y="2474259"/>
              <a:ext cx="856259" cy="13984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121775" y="2474259"/>
              <a:ext cx="856259" cy="139849"/>
            </a:xfrm>
            <a:prstGeom prst="rect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978034" y="2474259"/>
              <a:ext cx="856259" cy="13984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9834293" y="2474259"/>
              <a:ext cx="856259" cy="139849"/>
            </a:xfrm>
            <a:prstGeom prst="rect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0690552" y="2474259"/>
              <a:ext cx="856259" cy="13984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1546811" y="2474259"/>
              <a:ext cx="856259" cy="139849"/>
            </a:xfrm>
            <a:prstGeom prst="rect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2403070" y="2474259"/>
              <a:ext cx="856259" cy="13984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706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984221" y="1835073"/>
            <a:ext cx="8860611" cy="421509"/>
            <a:chOff x="2984221" y="2912173"/>
            <a:chExt cx="8860611" cy="421509"/>
          </a:xfrm>
        </p:grpSpPr>
        <p:grpSp>
          <p:nvGrpSpPr>
            <p:cNvPr id="21" name="Group 20"/>
            <p:cNvGrpSpPr/>
            <p:nvPr/>
          </p:nvGrpSpPr>
          <p:grpSpPr>
            <a:xfrm>
              <a:off x="2984221" y="2912173"/>
              <a:ext cx="8860611" cy="421509"/>
              <a:chOff x="2993932" y="5010652"/>
              <a:chExt cx="8860611" cy="421509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>
                <a:off x="2993932" y="5221406"/>
                <a:ext cx="88606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2993932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11854543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Oval 24"/>
            <p:cNvSpPr/>
            <p:nvPr/>
          </p:nvSpPr>
          <p:spPr>
            <a:xfrm>
              <a:off x="3986684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5303911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5521680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6488728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8505700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3398799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9028241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0076916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0896494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1258781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random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17715" y="1835073"/>
            <a:ext cx="1433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2060"/>
                </a:solidFill>
              </a:rPr>
              <a:t>Random</a:t>
            </a:r>
            <a:endParaRPr lang="en-US" sz="2800" b="1" dirty="0">
              <a:solidFill>
                <a:srgbClr val="00206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984221" y="2600829"/>
            <a:ext cx="8860611" cy="101710"/>
            <a:chOff x="2984221" y="2474259"/>
            <a:chExt cx="10275108" cy="139849"/>
          </a:xfrm>
        </p:grpSpPr>
        <p:sp>
          <p:nvSpPr>
            <p:cNvPr id="3" name="Rectangle 2"/>
            <p:cNvSpPr/>
            <p:nvPr/>
          </p:nvSpPr>
          <p:spPr>
            <a:xfrm>
              <a:off x="2984221" y="2474259"/>
              <a:ext cx="856259" cy="139849"/>
            </a:xfrm>
            <a:prstGeom prst="rect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840480" y="2474259"/>
              <a:ext cx="856259" cy="13984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696739" y="2474259"/>
              <a:ext cx="856259" cy="139849"/>
            </a:xfrm>
            <a:prstGeom prst="rect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552998" y="2474259"/>
              <a:ext cx="856259" cy="13984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409257" y="2474259"/>
              <a:ext cx="856259" cy="139849"/>
            </a:xfrm>
            <a:prstGeom prst="rect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65516" y="2474259"/>
              <a:ext cx="856259" cy="13984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121775" y="2474259"/>
              <a:ext cx="856259" cy="139849"/>
            </a:xfrm>
            <a:prstGeom prst="rect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978034" y="2474259"/>
              <a:ext cx="856259" cy="13984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9834293" y="2474259"/>
              <a:ext cx="856259" cy="139849"/>
            </a:xfrm>
            <a:prstGeom prst="rect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0690552" y="2474259"/>
              <a:ext cx="856259" cy="13984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1546811" y="2474259"/>
              <a:ext cx="856259" cy="139849"/>
            </a:xfrm>
            <a:prstGeom prst="rect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2403070" y="2474259"/>
              <a:ext cx="856259" cy="13984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984221" y="3065931"/>
            <a:ext cx="738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1</a:t>
            </a:r>
            <a:endParaRPr lang="en-US" sz="3200"/>
          </a:p>
        </p:txBody>
      </p:sp>
      <p:sp>
        <p:nvSpPr>
          <p:cNvPr id="50" name="TextBox 49"/>
          <p:cNvSpPr txBox="1"/>
          <p:nvPr/>
        </p:nvSpPr>
        <p:spPr>
          <a:xfrm>
            <a:off x="3728290" y="3065931"/>
            <a:ext cx="738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1</a:t>
            </a:r>
            <a:endParaRPr lang="en-US" sz="3200"/>
          </a:p>
        </p:txBody>
      </p:sp>
      <p:sp>
        <p:nvSpPr>
          <p:cNvPr id="51" name="TextBox 50"/>
          <p:cNvSpPr txBox="1"/>
          <p:nvPr/>
        </p:nvSpPr>
        <p:spPr>
          <a:xfrm>
            <a:off x="4472359" y="3065931"/>
            <a:ext cx="738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52" name="TextBox 51"/>
          <p:cNvSpPr txBox="1"/>
          <p:nvPr/>
        </p:nvSpPr>
        <p:spPr>
          <a:xfrm>
            <a:off x="5216428" y="3065931"/>
            <a:ext cx="738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954812" y="3065931"/>
            <a:ext cx="738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1</a:t>
            </a:r>
            <a:endParaRPr lang="en-US" sz="3200"/>
          </a:p>
        </p:txBody>
      </p:sp>
      <p:sp>
        <p:nvSpPr>
          <p:cNvPr id="54" name="TextBox 53"/>
          <p:cNvSpPr txBox="1"/>
          <p:nvPr/>
        </p:nvSpPr>
        <p:spPr>
          <a:xfrm>
            <a:off x="6698881" y="3065931"/>
            <a:ext cx="738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442950" y="3065931"/>
            <a:ext cx="738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187019" y="3065931"/>
            <a:ext cx="738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1</a:t>
            </a:r>
            <a:endParaRPr lang="en-US" sz="3200"/>
          </a:p>
        </p:txBody>
      </p:sp>
      <p:sp>
        <p:nvSpPr>
          <p:cNvPr id="57" name="TextBox 56"/>
          <p:cNvSpPr txBox="1"/>
          <p:nvPr/>
        </p:nvSpPr>
        <p:spPr>
          <a:xfrm>
            <a:off x="8927910" y="3065931"/>
            <a:ext cx="738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1</a:t>
            </a:r>
            <a:endParaRPr lang="en-US" sz="3200"/>
          </a:p>
        </p:txBody>
      </p:sp>
      <p:sp>
        <p:nvSpPr>
          <p:cNvPr id="58" name="TextBox 57"/>
          <p:cNvSpPr txBox="1"/>
          <p:nvPr/>
        </p:nvSpPr>
        <p:spPr>
          <a:xfrm>
            <a:off x="9671979" y="3065931"/>
            <a:ext cx="738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1</a:t>
            </a:r>
            <a:endParaRPr lang="en-US" sz="3200"/>
          </a:p>
        </p:txBody>
      </p:sp>
      <p:sp>
        <p:nvSpPr>
          <p:cNvPr id="59" name="TextBox 58"/>
          <p:cNvSpPr txBox="1"/>
          <p:nvPr/>
        </p:nvSpPr>
        <p:spPr>
          <a:xfrm>
            <a:off x="10416048" y="3065931"/>
            <a:ext cx="738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1</a:t>
            </a:r>
            <a:endParaRPr lang="en-US" sz="3200"/>
          </a:p>
        </p:txBody>
      </p:sp>
      <p:sp>
        <p:nvSpPr>
          <p:cNvPr id="60" name="TextBox 59"/>
          <p:cNvSpPr txBox="1"/>
          <p:nvPr/>
        </p:nvSpPr>
        <p:spPr>
          <a:xfrm>
            <a:off x="11160117" y="3065931"/>
            <a:ext cx="738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1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39854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984221" y="1835073"/>
            <a:ext cx="8860611" cy="421509"/>
            <a:chOff x="2984221" y="2912173"/>
            <a:chExt cx="8860611" cy="421509"/>
          </a:xfrm>
        </p:grpSpPr>
        <p:grpSp>
          <p:nvGrpSpPr>
            <p:cNvPr id="21" name="Group 20"/>
            <p:cNvGrpSpPr/>
            <p:nvPr/>
          </p:nvGrpSpPr>
          <p:grpSpPr>
            <a:xfrm>
              <a:off x="2984221" y="2912173"/>
              <a:ext cx="8860611" cy="421509"/>
              <a:chOff x="2993932" y="5010652"/>
              <a:chExt cx="8860611" cy="421509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>
                <a:off x="2993932" y="5221406"/>
                <a:ext cx="88606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2993932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11854543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Oval 24"/>
            <p:cNvSpPr/>
            <p:nvPr/>
          </p:nvSpPr>
          <p:spPr>
            <a:xfrm>
              <a:off x="3986684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5303911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5521680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6488728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8505700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3398799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9028241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0076916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0896494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1258781" y="30491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random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17715" y="1835073"/>
            <a:ext cx="1433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2060"/>
                </a:solidFill>
              </a:rPr>
              <a:t>Random</a:t>
            </a:r>
            <a:endParaRPr lang="en-US" sz="2800" b="1" dirty="0">
              <a:solidFill>
                <a:srgbClr val="00206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984221" y="2600829"/>
            <a:ext cx="8860611" cy="101710"/>
            <a:chOff x="2984221" y="2474259"/>
            <a:chExt cx="10275108" cy="139849"/>
          </a:xfrm>
        </p:grpSpPr>
        <p:sp>
          <p:nvSpPr>
            <p:cNvPr id="3" name="Rectangle 2"/>
            <p:cNvSpPr/>
            <p:nvPr/>
          </p:nvSpPr>
          <p:spPr>
            <a:xfrm>
              <a:off x="2984221" y="2474259"/>
              <a:ext cx="856259" cy="139849"/>
            </a:xfrm>
            <a:prstGeom prst="rect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840480" y="2474259"/>
              <a:ext cx="856259" cy="13984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696739" y="2474259"/>
              <a:ext cx="856259" cy="139849"/>
            </a:xfrm>
            <a:prstGeom prst="rect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552998" y="2474259"/>
              <a:ext cx="856259" cy="13984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409257" y="2474259"/>
              <a:ext cx="856259" cy="139849"/>
            </a:xfrm>
            <a:prstGeom prst="rect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65516" y="2474259"/>
              <a:ext cx="856259" cy="13984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121775" y="2474259"/>
              <a:ext cx="856259" cy="139849"/>
            </a:xfrm>
            <a:prstGeom prst="rect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978034" y="2474259"/>
              <a:ext cx="856259" cy="13984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9834293" y="2474259"/>
              <a:ext cx="856259" cy="139849"/>
            </a:xfrm>
            <a:prstGeom prst="rect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0690552" y="2474259"/>
              <a:ext cx="856259" cy="13984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1546811" y="2474259"/>
              <a:ext cx="856259" cy="139849"/>
            </a:xfrm>
            <a:prstGeom prst="rect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2403070" y="2474259"/>
              <a:ext cx="856259" cy="13984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984221" y="3065931"/>
            <a:ext cx="738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1</a:t>
            </a:r>
            <a:endParaRPr lang="en-US" sz="3200"/>
          </a:p>
        </p:txBody>
      </p:sp>
      <p:sp>
        <p:nvSpPr>
          <p:cNvPr id="50" name="TextBox 49"/>
          <p:cNvSpPr txBox="1"/>
          <p:nvPr/>
        </p:nvSpPr>
        <p:spPr>
          <a:xfrm>
            <a:off x="3728290" y="3065931"/>
            <a:ext cx="738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1</a:t>
            </a:r>
            <a:endParaRPr lang="en-US" sz="3200"/>
          </a:p>
        </p:txBody>
      </p:sp>
      <p:sp>
        <p:nvSpPr>
          <p:cNvPr id="51" name="TextBox 50"/>
          <p:cNvSpPr txBox="1"/>
          <p:nvPr/>
        </p:nvSpPr>
        <p:spPr>
          <a:xfrm>
            <a:off x="4472359" y="3065931"/>
            <a:ext cx="738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52" name="TextBox 51"/>
          <p:cNvSpPr txBox="1"/>
          <p:nvPr/>
        </p:nvSpPr>
        <p:spPr>
          <a:xfrm>
            <a:off x="5216428" y="3065931"/>
            <a:ext cx="738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954812" y="3065931"/>
            <a:ext cx="738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1</a:t>
            </a:r>
            <a:endParaRPr lang="en-US" sz="3200"/>
          </a:p>
        </p:txBody>
      </p:sp>
      <p:sp>
        <p:nvSpPr>
          <p:cNvPr id="54" name="TextBox 53"/>
          <p:cNvSpPr txBox="1"/>
          <p:nvPr/>
        </p:nvSpPr>
        <p:spPr>
          <a:xfrm>
            <a:off x="6698881" y="3065931"/>
            <a:ext cx="738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442950" y="3065931"/>
            <a:ext cx="738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187019" y="3065931"/>
            <a:ext cx="738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1</a:t>
            </a:r>
            <a:endParaRPr lang="en-US" sz="3200"/>
          </a:p>
        </p:txBody>
      </p:sp>
      <p:sp>
        <p:nvSpPr>
          <p:cNvPr id="57" name="TextBox 56"/>
          <p:cNvSpPr txBox="1"/>
          <p:nvPr/>
        </p:nvSpPr>
        <p:spPr>
          <a:xfrm>
            <a:off x="8927910" y="3065931"/>
            <a:ext cx="738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1</a:t>
            </a:r>
            <a:endParaRPr lang="en-US" sz="3200"/>
          </a:p>
        </p:txBody>
      </p:sp>
      <p:sp>
        <p:nvSpPr>
          <p:cNvPr id="58" name="TextBox 57"/>
          <p:cNvSpPr txBox="1"/>
          <p:nvPr/>
        </p:nvSpPr>
        <p:spPr>
          <a:xfrm>
            <a:off x="9671979" y="3065931"/>
            <a:ext cx="738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1</a:t>
            </a:r>
            <a:endParaRPr lang="en-US" sz="3200"/>
          </a:p>
        </p:txBody>
      </p:sp>
      <p:sp>
        <p:nvSpPr>
          <p:cNvPr id="59" name="TextBox 58"/>
          <p:cNvSpPr txBox="1"/>
          <p:nvPr/>
        </p:nvSpPr>
        <p:spPr>
          <a:xfrm>
            <a:off x="10416048" y="3065931"/>
            <a:ext cx="738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1</a:t>
            </a:r>
            <a:endParaRPr lang="en-US" sz="3200"/>
          </a:p>
        </p:txBody>
      </p:sp>
      <p:sp>
        <p:nvSpPr>
          <p:cNvPr id="60" name="TextBox 59"/>
          <p:cNvSpPr txBox="1"/>
          <p:nvPr/>
        </p:nvSpPr>
        <p:spPr>
          <a:xfrm>
            <a:off x="11160117" y="3065931"/>
            <a:ext cx="738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1</a:t>
            </a:r>
            <a:endParaRPr lang="en-US" sz="3200"/>
          </a:p>
        </p:txBody>
      </p:sp>
      <p:sp>
        <p:nvSpPr>
          <p:cNvPr id="8" name="TextBox 7"/>
          <p:cNvSpPr txBox="1"/>
          <p:nvPr/>
        </p:nvSpPr>
        <p:spPr>
          <a:xfrm>
            <a:off x="6133552" y="4670809"/>
            <a:ext cx="27577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smtClean="0">
                <a:solidFill>
                  <a:srgbClr val="0432FF"/>
                </a:solidFill>
              </a:rPr>
              <a:t>Expected?</a:t>
            </a:r>
            <a:endParaRPr lang="en-US" sz="480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71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random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4843" y="1973366"/>
            <a:ext cx="3572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Poisson distribution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87738" y="2547527"/>
                <a:ext cx="53158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Has single parameter (</a:t>
                </a:r>
                <a14:m>
                  <m:oMath xmlns:m="http://schemas.openxmlformats.org/officeDocument/2006/math">
                    <m:r>
                      <a:rPr lang="bg-BG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sz="2800" dirty="0" smtClean="0"/>
                  <a:t>), the mean</a:t>
                </a:r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738" y="2547527"/>
                <a:ext cx="5315879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2408" t="-11628" r="-1147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877708" y="1978198"/>
                <a:ext cx="3733802" cy="10127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𝑋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)=</m:t>
                      </m:r>
                      <m:f>
                        <m:fPr>
                          <m:ctrlPr>
                            <a:rPr lang="bg-BG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bg-BG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bg-BG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bg-BG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sup>
                          </m:sSup>
                        </m:num>
                        <m:den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708" y="1978198"/>
                <a:ext cx="3733802" cy="101271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011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38614" y="1411355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2D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57007" y="1411355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3</a:t>
            </a:r>
            <a:r>
              <a:rPr lang="en-US" sz="3200" b="1" dirty="0" smtClean="0">
                <a:solidFill>
                  <a:srgbClr val="FF0000"/>
                </a:solidFill>
              </a:rPr>
              <a:t>D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10" name="Picture 9" descr="block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758" y="2638239"/>
            <a:ext cx="3556828" cy="3268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 descr="fig_17_mapa-geologico-provisional_zoom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63844" y="1919836"/>
            <a:ext cx="2917756" cy="261655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0145_sall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103" y="4951826"/>
            <a:ext cx="6083275" cy="1788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Content Placeholder 12" descr="graptolites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81600" y="3027952"/>
            <a:ext cx="2663572" cy="182813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43544" y="1444013"/>
            <a:ext cx="12061371" cy="532898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Spatial data in geology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2103" y="1411355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1D</a:t>
            </a:r>
            <a:endParaRPr lang="en-US" sz="3200" b="1" dirty="0">
              <a:solidFill>
                <a:srgbClr val="0432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05" y="1996130"/>
            <a:ext cx="1389526" cy="458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38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random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4843" y="1973366"/>
            <a:ext cx="3572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Poisson distribution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87738" y="2547527"/>
                <a:ext cx="53158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Has single parameter (</a:t>
                </a:r>
                <a14:m>
                  <m:oMath xmlns:m="http://schemas.openxmlformats.org/officeDocument/2006/math">
                    <m:r>
                      <a:rPr lang="bg-BG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sz="2800" dirty="0" smtClean="0"/>
                  <a:t>), the mean</a:t>
                </a:r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738" y="2547527"/>
                <a:ext cx="5315879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2408" t="-11628" r="-1147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34843" y="3520040"/>
            <a:ext cx="8342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Expresses probability of given number of events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7738" y="4094201"/>
            <a:ext cx="8375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Assumes randomness; events can occur in space or time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877708" y="1978198"/>
                <a:ext cx="3733802" cy="10127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𝑋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)=</m:t>
                      </m:r>
                      <m:f>
                        <m:fPr>
                          <m:ctrlPr>
                            <a:rPr lang="bg-BG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bg-BG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bg-BG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bg-BG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sup>
                          </m:sSup>
                        </m:num>
                        <m:den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708" y="1978198"/>
                <a:ext cx="3733802" cy="101271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154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random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4843" y="1973366"/>
            <a:ext cx="3572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Poisson distribution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87738" y="2547527"/>
                <a:ext cx="53158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Has single parameter (</a:t>
                </a:r>
                <a14:m>
                  <m:oMath xmlns:m="http://schemas.openxmlformats.org/officeDocument/2006/math">
                    <m:r>
                      <a:rPr lang="bg-BG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sz="2800" dirty="0" smtClean="0"/>
                  <a:t>), the mean</a:t>
                </a:r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738" y="2547527"/>
                <a:ext cx="5315879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2408" t="-11628" r="-1147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34843" y="3520040"/>
            <a:ext cx="8342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Expresses probability of given number of events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7738" y="4094201"/>
            <a:ext cx="8375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Assumes randomness; events can occur in space or time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634843" y="5066715"/>
            <a:ext cx="9885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Good null for random distribution of points in </a:t>
            </a:r>
            <a:r>
              <a:rPr lang="en-US" sz="3200" b="1" strike="sngStrike" dirty="0" smtClean="0">
                <a:solidFill>
                  <a:srgbClr val="C00000"/>
                </a:solidFill>
              </a:rPr>
              <a:t>space</a:t>
            </a:r>
            <a:r>
              <a:rPr lang="en-US" sz="3200" b="1" dirty="0" smtClean="0">
                <a:solidFill>
                  <a:srgbClr val="C00000"/>
                </a:solidFill>
              </a:rPr>
              <a:t> time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87738" y="5640876"/>
            <a:ext cx="7563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I.e., in example expected N time bins with k events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877708" y="1978198"/>
                <a:ext cx="3733802" cy="10127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𝑋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)=</m:t>
                      </m:r>
                      <m:f>
                        <m:fPr>
                          <m:ctrlPr>
                            <a:rPr lang="bg-BG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bg-BG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bg-BG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bg-BG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sup>
                          </m:sSup>
                        </m:num>
                        <m:den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708" y="1978198"/>
                <a:ext cx="3733802" cy="101271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620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" t="13333" r="5751" b="6824"/>
          <a:stretch/>
        </p:blipFill>
        <p:spPr>
          <a:xfrm>
            <a:off x="1442422" y="1405863"/>
            <a:ext cx="9307157" cy="50775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random</a:t>
            </a:r>
          </a:p>
        </p:txBody>
      </p:sp>
    </p:spTree>
    <p:extLst>
      <p:ext uri="{BB962C8B-B14F-4D97-AF65-F5344CB8AC3E}">
        <p14:creationId xmlns:p14="http://schemas.microsoft.com/office/powerpoint/2010/main" val="213958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" t="13333" r="5751" b="6824"/>
          <a:stretch/>
        </p:blipFill>
        <p:spPr>
          <a:xfrm>
            <a:off x="1442422" y="1405863"/>
            <a:ext cx="9307157" cy="50775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random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04140" y="3893000"/>
            <a:ext cx="450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err="1" smtClean="0">
                <a:solidFill>
                  <a:srgbClr val="FF0000"/>
                </a:solidFill>
              </a:rPr>
              <a:t>E</a:t>
            </a:r>
            <a:r>
              <a:rPr lang="en-US" sz="3200" i="1" baseline="-25000" dirty="0" err="1" smtClean="0">
                <a:solidFill>
                  <a:srgbClr val="FF0000"/>
                </a:solidFill>
              </a:rPr>
              <a:t>j</a:t>
            </a:r>
            <a:endParaRPr lang="en-US" sz="3200" i="1" baseline="-250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89954" y="1734977"/>
            <a:ext cx="519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err="1" smtClean="0">
                <a:solidFill>
                  <a:schemeClr val="bg1">
                    <a:lumMod val="50000"/>
                  </a:schemeClr>
                </a:solidFill>
              </a:rPr>
              <a:t>O</a:t>
            </a:r>
            <a:r>
              <a:rPr lang="en-US" sz="3200" i="1" baseline="-25000" dirty="0" err="1" smtClean="0">
                <a:solidFill>
                  <a:schemeClr val="bg1">
                    <a:lumMod val="50000"/>
                  </a:schemeClr>
                </a:solidFill>
              </a:rPr>
              <a:t>j</a:t>
            </a:r>
            <a:endParaRPr lang="en-US" sz="3200" i="1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Left Arrow 15"/>
          <p:cNvSpPr/>
          <p:nvPr/>
        </p:nvSpPr>
        <p:spPr>
          <a:xfrm rot="18723369">
            <a:off x="4085027" y="2495015"/>
            <a:ext cx="936172" cy="325266"/>
          </a:xfrm>
          <a:prstGeom prst="lef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Arrow 16"/>
          <p:cNvSpPr/>
          <p:nvPr/>
        </p:nvSpPr>
        <p:spPr>
          <a:xfrm rot="18723369">
            <a:off x="4910605" y="4684547"/>
            <a:ext cx="936172" cy="325266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8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357638" y="1835073"/>
            <a:ext cx="10487194" cy="523220"/>
            <a:chOff x="1357638" y="3938417"/>
            <a:chExt cx="10487194" cy="523220"/>
          </a:xfrm>
        </p:grpSpPr>
        <p:sp>
          <p:nvSpPr>
            <p:cNvPr id="56" name="TextBox 55"/>
            <p:cNvSpPr txBox="1"/>
            <p:nvPr/>
          </p:nvSpPr>
          <p:spPr>
            <a:xfrm>
              <a:off x="1357638" y="3938417"/>
              <a:ext cx="15942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0070C0"/>
                  </a:solidFill>
                </a:rPr>
                <a:t>Clustered</a:t>
              </a:r>
              <a:endParaRPr lang="en-US" sz="2800" b="1" dirty="0">
                <a:solidFill>
                  <a:srgbClr val="0070C0"/>
                </a:solidFill>
              </a:endParaRP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2984221" y="3989273"/>
              <a:ext cx="8860611" cy="421509"/>
              <a:chOff x="2993932" y="5010652"/>
              <a:chExt cx="8860611" cy="421509"/>
            </a:xfrm>
          </p:grpSpPr>
          <p:cxnSp>
            <p:nvCxnSpPr>
              <p:cNvPr id="58" name="Straight Connector 57"/>
              <p:cNvCxnSpPr/>
              <p:nvPr/>
            </p:nvCxnSpPr>
            <p:spPr>
              <a:xfrm>
                <a:off x="2993932" y="5221406"/>
                <a:ext cx="88606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2993932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11854543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Oval 60"/>
            <p:cNvSpPr/>
            <p:nvPr/>
          </p:nvSpPr>
          <p:spPr>
            <a:xfrm>
              <a:off x="3665540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4201759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6642980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6721999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0132050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3989423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3785414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6520549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6915256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9770133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3714592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6460611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6387230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9840823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10006925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clustered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18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357638" y="1835073"/>
            <a:ext cx="10487194" cy="523220"/>
            <a:chOff x="1357638" y="3938417"/>
            <a:chExt cx="10487194" cy="523220"/>
          </a:xfrm>
        </p:grpSpPr>
        <p:sp>
          <p:nvSpPr>
            <p:cNvPr id="56" name="TextBox 55"/>
            <p:cNvSpPr txBox="1"/>
            <p:nvPr/>
          </p:nvSpPr>
          <p:spPr>
            <a:xfrm>
              <a:off x="1357638" y="3938417"/>
              <a:ext cx="15942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0070C0"/>
                  </a:solidFill>
                </a:rPr>
                <a:t>Clustered</a:t>
              </a:r>
              <a:endParaRPr lang="en-US" sz="2800" b="1" dirty="0">
                <a:solidFill>
                  <a:srgbClr val="0070C0"/>
                </a:solidFill>
              </a:endParaRP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2984221" y="3989273"/>
              <a:ext cx="8860611" cy="421509"/>
              <a:chOff x="2993932" y="5010652"/>
              <a:chExt cx="8860611" cy="421509"/>
            </a:xfrm>
          </p:grpSpPr>
          <p:cxnSp>
            <p:nvCxnSpPr>
              <p:cNvPr id="58" name="Straight Connector 57"/>
              <p:cNvCxnSpPr/>
              <p:nvPr/>
            </p:nvCxnSpPr>
            <p:spPr>
              <a:xfrm>
                <a:off x="2993932" y="5221406"/>
                <a:ext cx="88606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2993932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11854543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Oval 60"/>
            <p:cNvSpPr/>
            <p:nvPr/>
          </p:nvSpPr>
          <p:spPr>
            <a:xfrm>
              <a:off x="3665540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4201759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6642980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6721999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0132050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3989423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3785414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6520549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6915256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9770133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3714592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6460611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6387230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9840823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10006925" y="41262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clustered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1172509" y="3082497"/>
            <a:ext cx="1895231" cy="1674861"/>
            <a:chOff x="1001486" y="1948543"/>
            <a:chExt cx="1895231" cy="1674861"/>
          </a:xfrm>
        </p:grpSpPr>
        <p:sp>
          <p:nvSpPr>
            <p:cNvPr id="78" name="Oval 77"/>
            <p:cNvSpPr/>
            <p:nvPr/>
          </p:nvSpPr>
          <p:spPr>
            <a:xfrm>
              <a:off x="1001486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1438390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1875294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2312198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2749102" y="19485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1001486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1438390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1875294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2312198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2749102" y="233035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1001486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1438390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1875294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2312198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2749102" y="27121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1001486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1438390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1875294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2312198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2749102" y="30939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1001486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1438390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1875294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2312198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2749102" y="34757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3862216" y="3066168"/>
            <a:ext cx="1982319" cy="1707519"/>
            <a:chOff x="4648196" y="1959429"/>
            <a:chExt cx="1982319" cy="1707519"/>
          </a:xfrm>
        </p:grpSpPr>
        <p:sp>
          <p:nvSpPr>
            <p:cNvPr id="104" name="Oval 103"/>
            <p:cNvSpPr/>
            <p:nvPr/>
          </p:nvSpPr>
          <p:spPr>
            <a:xfrm>
              <a:off x="4702626" y="19594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5139530" y="205740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5619978" y="198120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5980680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6417584" y="199208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4648196" y="230858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5106872" y="239567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5554662" y="237389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6045996" y="231946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6417584" y="243921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4724398" y="26795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5139530" y="272305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5598206" y="273393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6045996" y="270128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6482900" y="275571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4680854" y="313752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5106872" y="310486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5522005" y="31484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5904481" y="307220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6384927" y="321372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473528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5161302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5587320" y="345401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5980680" y="351933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6472014" y="350844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6639011" y="2977857"/>
            <a:ext cx="2028057" cy="1884140"/>
            <a:chOff x="8386059" y="1845729"/>
            <a:chExt cx="2028057" cy="1884140"/>
          </a:xfrm>
        </p:grpSpPr>
        <p:sp>
          <p:nvSpPr>
            <p:cNvPr id="130" name="Oval 129"/>
            <p:cNvSpPr/>
            <p:nvPr/>
          </p:nvSpPr>
          <p:spPr>
            <a:xfrm>
              <a:off x="8521117" y="203323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8894178" y="217714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9278495" y="193659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9931358" y="18457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10025709" y="223315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8386059" y="225095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8776397" y="236937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9457271" y="252424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9939392" y="250213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10162268" y="250213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8553775" y="287066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8884214" y="278597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9332004" y="275331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9649165" y="279685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10266501" y="267711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8533674" y="337620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8756006" y="312424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9362920" y="33627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9649165" y="313512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10142890" y="312424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8479968" y="35713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8903621" y="344313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9332004" y="351693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9848720" y="3582254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10216698" y="357136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9461544" y="3028903"/>
            <a:ext cx="1840975" cy="1782049"/>
            <a:chOff x="2022909" y="4397202"/>
            <a:chExt cx="1840975" cy="1782049"/>
          </a:xfrm>
        </p:grpSpPr>
        <p:sp>
          <p:nvSpPr>
            <p:cNvPr id="156" name="Oval 155"/>
            <p:cNvSpPr/>
            <p:nvPr/>
          </p:nvSpPr>
          <p:spPr>
            <a:xfrm>
              <a:off x="2157967" y="44507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2291412" y="447449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3375572" y="449658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3642462" y="459008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3662559" y="465063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2022909" y="466844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>
              <a:off x="2413247" y="47868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>
              <a:off x="3716269" y="439720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3509017" y="4524527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3520228" y="47000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>
              <a:off x="2149209" y="4786858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/>
          </p:nvSpPr>
          <p:spPr>
            <a:xfrm>
              <a:off x="2245241" y="464858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>
              <a:off x="2925962" y="569340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3155990" y="5757595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3672022" y="480038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2884214" y="564037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2828020" y="584102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2999770" y="578024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3211308" y="582007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2353789" y="458452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2138601" y="461743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3033316" y="5882563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2968854" y="593442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3158042" y="589080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3059073" y="6031636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1" name="TextBox 180"/>
          <p:cNvSpPr txBox="1"/>
          <p:nvPr/>
        </p:nvSpPr>
        <p:spPr>
          <a:xfrm>
            <a:off x="1476198" y="4877131"/>
            <a:ext cx="1287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Regular</a:t>
            </a:r>
            <a:endParaRPr lang="en-US" sz="2800" dirty="0"/>
          </a:p>
        </p:txBody>
      </p:sp>
      <p:sp>
        <p:nvSpPr>
          <p:cNvPr id="182" name="TextBox 181"/>
          <p:cNvSpPr txBox="1"/>
          <p:nvPr/>
        </p:nvSpPr>
        <p:spPr>
          <a:xfrm>
            <a:off x="4158698" y="4877131"/>
            <a:ext cx="1389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Uniform</a:t>
            </a:r>
            <a:endParaRPr lang="en-US" sz="2800" dirty="0"/>
          </a:p>
        </p:txBody>
      </p:sp>
      <p:sp>
        <p:nvSpPr>
          <p:cNvPr id="183" name="TextBox 182"/>
          <p:cNvSpPr txBox="1"/>
          <p:nvPr/>
        </p:nvSpPr>
        <p:spPr>
          <a:xfrm>
            <a:off x="6949962" y="4877131"/>
            <a:ext cx="1406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Random</a:t>
            </a:r>
            <a:endParaRPr lang="en-US" sz="2800" dirty="0"/>
          </a:p>
        </p:txBody>
      </p:sp>
      <p:sp>
        <p:nvSpPr>
          <p:cNvPr id="184" name="TextBox 183"/>
          <p:cNvSpPr txBox="1"/>
          <p:nvPr/>
        </p:nvSpPr>
        <p:spPr>
          <a:xfrm>
            <a:off x="9599316" y="4877131"/>
            <a:ext cx="1565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Clustered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/>
              <p:cNvSpPr txBox="1"/>
              <p:nvPr/>
            </p:nvSpPr>
            <p:spPr>
              <a:xfrm>
                <a:off x="1091284" y="5590844"/>
                <a:ext cx="2057679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/>
                        </a:rPr>
                        <m:t>=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2.15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85" name="TextBox 1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284" y="5590844"/>
                <a:ext cx="2057679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TextBox 185"/>
              <p:cNvSpPr txBox="1"/>
              <p:nvPr/>
            </p:nvSpPr>
            <p:spPr>
              <a:xfrm>
                <a:off x="3403423" y="5590844"/>
                <a:ext cx="2916889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2.15&gt;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&gt;1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86" name="TextBox 1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423" y="5590844"/>
                <a:ext cx="2916889" cy="6463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TextBox 186"/>
              <p:cNvSpPr txBox="1"/>
              <p:nvPr/>
            </p:nvSpPr>
            <p:spPr>
              <a:xfrm>
                <a:off x="6942520" y="5590844"/>
                <a:ext cx="1448537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87" name="TextBox 1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520" y="5590844"/>
                <a:ext cx="1448537" cy="64633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/>
              <p:cNvSpPr txBox="1"/>
              <p:nvPr/>
            </p:nvSpPr>
            <p:spPr>
              <a:xfrm>
                <a:off x="9673015" y="5590844"/>
                <a:ext cx="1448537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88" name="TextBox 1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3015" y="5590844"/>
                <a:ext cx="1448537" cy="64633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323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>
          <a:xfrm>
            <a:off x="1357638" y="1835073"/>
            <a:ext cx="1594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70C0"/>
                </a:solidFill>
              </a:rPr>
              <a:t>Clustered</a:t>
            </a:r>
            <a:endParaRPr lang="en-US" sz="2800" b="1" dirty="0">
              <a:solidFill>
                <a:srgbClr val="0070C0"/>
              </a:solidFill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2984221" y="1885929"/>
            <a:ext cx="8860611" cy="421509"/>
            <a:chOff x="2993932" y="5010652"/>
            <a:chExt cx="8860611" cy="421509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Oval 60"/>
          <p:cNvSpPr/>
          <p:nvPr/>
        </p:nvSpPr>
        <p:spPr>
          <a:xfrm>
            <a:off x="3665540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4201759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6642980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6721999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0132050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3989423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3785414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520549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915256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9770133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3714592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6460611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6387230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9840823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10006925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clustered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81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>
          <a:xfrm>
            <a:off x="1357638" y="1835073"/>
            <a:ext cx="1594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70C0"/>
                </a:solidFill>
              </a:rPr>
              <a:t>Clustered</a:t>
            </a:r>
            <a:endParaRPr lang="en-US" sz="2800" b="1" dirty="0">
              <a:solidFill>
                <a:srgbClr val="0070C0"/>
              </a:solidFill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2984221" y="1885929"/>
            <a:ext cx="8860611" cy="421509"/>
            <a:chOff x="2993932" y="5010652"/>
            <a:chExt cx="8860611" cy="421509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Oval 60"/>
          <p:cNvSpPr/>
          <p:nvPr/>
        </p:nvSpPr>
        <p:spPr>
          <a:xfrm>
            <a:off x="3665540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4201759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6642980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6721999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0132050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3989423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3785414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520549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915256" y="2022876"/>
            <a:ext cx="147615" cy="147615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9770133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3714592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6460611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6387230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9840823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10006925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clustered</a:t>
            </a:r>
          </a:p>
        </p:txBody>
      </p:sp>
    </p:spTree>
    <p:extLst>
      <p:ext uri="{BB962C8B-B14F-4D97-AF65-F5344CB8AC3E}">
        <p14:creationId xmlns:p14="http://schemas.microsoft.com/office/powerpoint/2010/main" val="175525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>
          <a:xfrm>
            <a:off x="1357638" y="1835073"/>
            <a:ext cx="1594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70C0"/>
                </a:solidFill>
              </a:rPr>
              <a:t>Clustered</a:t>
            </a:r>
            <a:endParaRPr lang="en-US" sz="2800" b="1" dirty="0">
              <a:solidFill>
                <a:srgbClr val="0070C0"/>
              </a:solidFill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2984221" y="1885929"/>
            <a:ext cx="8860611" cy="421509"/>
            <a:chOff x="2993932" y="5010652"/>
            <a:chExt cx="8860611" cy="421509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Oval 60"/>
          <p:cNvSpPr/>
          <p:nvPr/>
        </p:nvSpPr>
        <p:spPr>
          <a:xfrm>
            <a:off x="3665540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4201759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6642980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6721999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0132050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3989423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3785414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520549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915256" y="2022876"/>
            <a:ext cx="147615" cy="147615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9770133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3714592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6460611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6387230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9840823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10006925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clustered</a:t>
            </a:r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3769022" y="2558143"/>
            <a:ext cx="3200664" cy="0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H="1">
            <a:off x="3813155" y="2834473"/>
            <a:ext cx="3156531" cy="0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H="1">
            <a:off x="3862207" y="3110803"/>
            <a:ext cx="3107479" cy="0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 flipH="1">
            <a:off x="3989423" y="3387133"/>
            <a:ext cx="2980263" cy="0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H="1">
            <a:off x="4349374" y="3663463"/>
            <a:ext cx="2620312" cy="0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H="1">
            <a:off x="6460611" y="3939793"/>
            <a:ext cx="509075" cy="0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H="1">
            <a:off x="6520549" y="4216123"/>
            <a:ext cx="449137" cy="0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H="1">
            <a:off x="6608226" y="4492453"/>
            <a:ext cx="361460" cy="0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H="1">
            <a:off x="6790595" y="4768783"/>
            <a:ext cx="179091" cy="0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H="1">
            <a:off x="6869614" y="5045113"/>
            <a:ext cx="100072" cy="0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H="1">
            <a:off x="6970011" y="5321443"/>
            <a:ext cx="2870812" cy="0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H="1">
            <a:off x="6970011" y="5597773"/>
            <a:ext cx="2947737" cy="0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 flipH="1">
            <a:off x="6970011" y="5874103"/>
            <a:ext cx="3036914" cy="0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H="1">
            <a:off x="6970010" y="6150428"/>
            <a:ext cx="3309655" cy="0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40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>
          <a:xfrm>
            <a:off x="1357638" y="1835073"/>
            <a:ext cx="1594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70C0"/>
                </a:solidFill>
              </a:rPr>
              <a:t>Clustered</a:t>
            </a:r>
            <a:endParaRPr lang="en-US" sz="2800" b="1" dirty="0">
              <a:solidFill>
                <a:srgbClr val="0070C0"/>
              </a:solidFill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2984221" y="1885929"/>
            <a:ext cx="8860611" cy="421509"/>
            <a:chOff x="2993932" y="5010652"/>
            <a:chExt cx="8860611" cy="421509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Oval 60"/>
          <p:cNvSpPr/>
          <p:nvPr/>
        </p:nvSpPr>
        <p:spPr>
          <a:xfrm>
            <a:off x="3665540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4201759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6642980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6721999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0132050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3989423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3785414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520549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915256" y="2022876"/>
            <a:ext cx="147615" cy="147615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9770133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3714592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6460611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6387230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9840823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10006925" y="2022876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clustered</a:t>
            </a:r>
          </a:p>
        </p:txBody>
      </p:sp>
      <p:cxnSp>
        <p:nvCxnSpPr>
          <p:cNvPr id="197" name="Straight Connector 196"/>
          <p:cNvCxnSpPr/>
          <p:nvPr/>
        </p:nvCxnSpPr>
        <p:spPr>
          <a:xfrm flipH="1">
            <a:off x="6869614" y="5045113"/>
            <a:ext cx="100072" cy="0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TextBox 201"/>
              <p:cNvSpPr txBox="1"/>
              <p:nvPr/>
            </p:nvSpPr>
            <p:spPr>
              <a:xfrm>
                <a:off x="6301114" y="4675112"/>
                <a:ext cx="614142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02" name="TextBox 2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114" y="4675112"/>
                <a:ext cx="614142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150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8" y="1327847"/>
            <a:ext cx="6830607" cy="546448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Temporal autocorrelation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t="16374" r="9834" b="25736"/>
          <a:stretch/>
        </p:blipFill>
        <p:spPr>
          <a:xfrm>
            <a:off x="7648886" y="1622685"/>
            <a:ext cx="3911235" cy="20715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19275" y="3922168"/>
            <a:ext cx="469551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cor.test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(x </a:t>
            </a:r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pirates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 y </a:t>
            </a:r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temp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)$</a:t>
            </a:r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estimate</a:t>
            </a:r>
            <a:endParaRPr lang="tr-TR" sz="2800" dirty="0" smtClean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is-IS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-0.9242241</a:t>
            </a:r>
            <a:endParaRPr lang="is-IS" sz="2800" dirty="0" smtClean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tr-TR" sz="2800" dirty="0" err="1">
                <a:latin typeface="Courier" charset="0"/>
                <a:ea typeface="Courier" charset="0"/>
                <a:cs typeface="Courier" charset="0"/>
              </a:rPr>
              <a:t>cor.test</a:t>
            </a:r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(x = </a:t>
            </a:r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pirates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 y </a:t>
            </a:r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temp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)$</a:t>
            </a:r>
            <a:r>
              <a:rPr lang="tr-TR" sz="2800" dirty="0" err="1">
                <a:latin typeface="Courier" charset="0"/>
                <a:ea typeface="Courier" charset="0"/>
                <a:cs typeface="Courier" charset="0"/>
              </a:rPr>
              <a:t>p.value</a:t>
            </a:r>
            <a:endParaRPr lang="tr-TR" sz="2800" dirty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nb-NO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0.00291353</a:t>
            </a:r>
            <a:endParaRPr lang="tr-TR" sz="2800" dirty="0" smtClean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79" y="5716532"/>
            <a:ext cx="928532" cy="71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6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clustered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34843" y="1973366"/>
            <a:ext cx="52604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Mean nearest </a:t>
            </a:r>
            <a:r>
              <a:rPr lang="en-US" sz="3200" b="1" dirty="0" err="1" smtClean="0">
                <a:solidFill>
                  <a:srgbClr val="0432FF"/>
                </a:solidFill>
              </a:rPr>
              <a:t>neighbour</a:t>
            </a:r>
            <a:r>
              <a:rPr lang="en-US" sz="3200" b="1" dirty="0" smtClean="0">
                <a:solidFill>
                  <a:srgbClr val="0432FF"/>
                </a:solidFill>
              </a:rPr>
              <a:t> time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87738" y="2547527"/>
            <a:ext cx="5913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Captures average time to nearest event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9076272" y="1973366"/>
                <a:ext cx="2535951" cy="1604606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</m:acc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36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272" y="1973366"/>
                <a:ext cx="2535951" cy="160460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621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clustered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87738" y="4094201"/>
            <a:ext cx="6637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Uses total time (T) and number of events (n)</a:t>
            </a:r>
            <a:endParaRPr lang="en-US" sz="2800" dirty="0"/>
          </a:p>
        </p:txBody>
      </p:sp>
      <p:sp>
        <p:nvSpPr>
          <p:cNvPr id="27" name="TextBox 26"/>
          <p:cNvSpPr txBox="1"/>
          <p:nvPr/>
        </p:nvSpPr>
        <p:spPr>
          <a:xfrm>
            <a:off x="634843" y="1973366"/>
            <a:ext cx="52604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Mean nearest </a:t>
            </a:r>
            <a:r>
              <a:rPr lang="en-US" sz="3200" b="1" dirty="0" err="1" smtClean="0">
                <a:solidFill>
                  <a:srgbClr val="0432FF"/>
                </a:solidFill>
              </a:rPr>
              <a:t>neighbour</a:t>
            </a:r>
            <a:r>
              <a:rPr lang="en-US" sz="3200" b="1" dirty="0" smtClean="0">
                <a:solidFill>
                  <a:srgbClr val="0432FF"/>
                </a:solidFill>
              </a:rPr>
              <a:t> time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87738" y="2547527"/>
            <a:ext cx="5913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Captures average time to nearest event</a:t>
            </a:r>
            <a:endParaRPr lang="en-US" sz="2800" dirty="0"/>
          </a:p>
        </p:txBody>
      </p:sp>
      <p:sp>
        <p:nvSpPr>
          <p:cNvPr id="30" name="TextBox 29"/>
          <p:cNvSpPr txBox="1"/>
          <p:nvPr/>
        </p:nvSpPr>
        <p:spPr>
          <a:xfrm>
            <a:off x="634843" y="3520040"/>
            <a:ext cx="6879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Expected mean nearest </a:t>
            </a:r>
            <a:r>
              <a:rPr lang="en-US" sz="3200" b="1" dirty="0" err="1" smtClean="0">
                <a:solidFill>
                  <a:srgbClr val="7030A0"/>
                </a:solidFill>
              </a:rPr>
              <a:t>neighbour</a:t>
            </a:r>
            <a:r>
              <a:rPr lang="en-US" sz="3200" b="1" dirty="0" smtClean="0">
                <a:solidFill>
                  <a:srgbClr val="7030A0"/>
                </a:solidFill>
              </a:rPr>
              <a:t> time</a:t>
            </a:r>
            <a:endParaRPr lang="en-US" sz="32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9076272" y="1973366"/>
                <a:ext cx="2535951" cy="1604606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</m:acc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36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272" y="1973366"/>
                <a:ext cx="2535951" cy="160460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8928475" y="3520040"/>
                <a:ext cx="2683748" cy="1129476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</m:acc>
                      <m:r>
                        <a:rPr lang="en-GB" sz="3600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is-IS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is-IS" sz="36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GB" sz="36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GB" sz="36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3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8475" y="3520040"/>
                <a:ext cx="2683748" cy="112947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139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clustered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87738" y="4094201"/>
            <a:ext cx="6637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Uses total time (T) and number of events (n)</a:t>
            </a:r>
            <a:endParaRPr lang="en-US" sz="2800" dirty="0"/>
          </a:p>
        </p:txBody>
      </p:sp>
      <p:sp>
        <p:nvSpPr>
          <p:cNvPr id="27" name="TextBox 26"/>
          <p:cNvSpPr txBox="1"/>
          <p:nvPr/>
        </p:nvSpPr>
        <p:spPr>
          <a:xfrm>
            <a:off x="634843" y="1973366"/>
            <a:ext cx="52604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Mean nearest </a:t>
            </a:r>
            <a:r>
              <a:rPr lang="en-US" sz="3200" b="1" dirty="0" err="1" smtClean="0">
                <a:solidFill>
                  <a:srgbClr val="0432FF"/>
                </a:solidFill>
              </a:rPr>
              <a:t>neighbour</a:t>
            </a:r>
            <a:r>
              <a:rPr lang="en-US" sz="3200" b="1" dirty="0" smtClean="0">
                <a:solidFill>
                  <a:srgbClr val="0432FF"/>
                </a:solidFill>
              </a:rPr>
              <a:t> time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87738" y="2547527"/>
            <a:ext cx="5913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Captures average time to nearest event</a:t>
            </a:r>
            <a:endParaRPr lang="en-US" sz="2800" dirty="0"/>
          </a:p>
        </p:txBody>
      </p:sp>
      <p:sp>
        <p:nvSpPr>
          <p:cNvPr id="30" name="TextBox 29"/>
          <p:cNvSpPr txBox="1"/>
          <p:nvPr/>
        </p:nvSpPr>
        <p:spPr>
          <a:xfrm>
            <a:off x="634843" y="3520040"/>
            <a:ext cx="6879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Expected mean nearest </a:t>
            </a:r>
            <a:r>
              <a:rPr lang="en-US" sz="3200" b="1" dirty="0" err="1" smtClean="0">
                <a:solidFill>
                  <a:srgbClr val="7030A0"/>
                </a:solidFill>
              </a:rPr>
              <a:t>neighbour</a:t>
            </a:r>
            <a:r>
              <a:rPr lang="en-US" sz="3200" b="1" dirty="0" smtClean="0">
                <a:solidFill>
                  <a:srgbClr val="7030A0"/>
                </a:solidFill>
              </a:rPr>
              <a:t> time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4843" y="5066715"/>
            <a:ext cx="4761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Nearest </a:t>
            </a:r>
            <a:r>
              <a:rPr lang="en-US" sz="3200" b="1" dirty="0" err="1" smtClean="0">
                <a:solidFill>
                  <a:srgbClr val="C00000"/>
                </a:solidFill>
              </a:rPr>
              <a:t>neighbour</a:t>
            </a:r>
            <a:r>
              <a:rPr lang="en-US" sz="3200" b="1" dirty="0" smtClean="0">
                <a:solidFill>
                  <a:srgbClr val="C00000"/>
                </a:solidFill>
              </a:rPr>
              <a:t> statistic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738" y="5640876"/>
            <a:ext cx="3094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Varies from 0 to c. 2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9076272" y="1973366"/>
                <a:ext cx="2535951" cy="1604606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</m:acc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GB" sz="36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36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272" y="1973366"/>
                <a:ext cx="2535951" cy="160460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8928475" y="3520040"/>
                <a:ext cx="2683748" cy="1129476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</m:acc>
                      <m:r>
                        <a:rPr lang="en-GB" sz="3600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is-IS" sz="36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is-IS" sz="36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GB" sz="36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GB" sz="36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3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8475" y="3520040"/>
                <a:ext cx="2683748" cy="112947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0147271" y="5066715"/>
                <a:ext cx="1464952" cy="1197059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3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bg-BG" sz="36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GB" sz="36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en-GB" sz="36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GB" sz="36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GB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7271" y="5066715"/>
                <a:ext cx="1464952" cy="119705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451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clustered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984221" y="1613618"/>
            <a:ext cx="8860611" cy="893335"/>
            <a:chOff x="2984221" y="1537418"/>
            <a:chExt cx="8860611" cy="893335"/>
          </a:xfrm>
        </p:grpSpPr>
        <p:sp>
          <p:nvSpPr>
            <p:cNvPr id="14" name="TextBox 13"/>
            <p:cNvSpPr txBox="1"/>
            <p:nvPr/>
          </p:nvSpPr>
          <p:spPr>
            <a:xfrm>
              <a:off x="2984222" y="1537418"/>
              <a:ext cx="88606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7030A0"/>
                  </a:solidFill>
                </a:rPr>
                <a:t>Regular</a:t>
              </a:r>
              <a:endParaRPr lang="en-US" sz="2800" b="1" dirty="0">
                <a:solidFill>
                  <a:srgbClr val="7030A0"/>
                </a:solidFill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2984221" y="2009244"/>
              <a:ext cx="8860611" cy="421509"/>
              <a:chOff x="2993932" y="5010652"/>
              <a:chExt cx="8860611" cy="421509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2993932" y="5221406"/>
                <a:ext cx="88606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993932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11854543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Oval 48"/>
            <p:cNvSpPr/>
            <p:nvPr/>
          </p:nvSpPr>
          <p:spPr>
            <a:xfrm>
              <a:off x="4171741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5064425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5957109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6849793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7742477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3279057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8635161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9527845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10420529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11313209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/>
              <p:cNvSpPr txBox="1"/>
              <p:nvPr/>
            </p:nvSpPr>
            <p:spPr>
              <a:xfrm>
                <a:off x="1470102" y="1973032"/>
                <a:ext cx="1448538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≈2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11" name="TextBox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102" y="1973032"/>
                <a:ext cx="1448538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050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clustered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984221" y="1613618"/>
            <a:ext cx="8860611" cy="893335"/>
            <a:chOff x="2984221" y="1537418"/>
            <a:chExt cx="8860611" cy="893335"/>
          </a:xfrm>
        </p:grpSpPr>
        <p:sp>
          <p:nvSpPr>
            <p:cNvPr id="14" name="TextBox 13"/>
            <p:cNvSpPr txBox="1"/>
            <p:nvPr/>
          </p:nvSpPr>
          <p:spPr>
            <a:xfrm>
              <a:off x="2984222" y="1537418"/>
              <a:ext cx="88606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7030A0"/>
                  </a:solidFill>
                </a:rPr>
                <a:t>Regular</a:t>
              </a:r>
              <a:endParaRPr lang="en-US" sz="2800" b="1" dirty="0">
                <a:solidFill>
                  <a:srgbClr val="7030A0"/>
                </a:solidFill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2984221" y="2009244"/>
              <a:ext cx="8860611" cy="421509"/>
              <a:chOff x="2993932" y="5010652"/>
              <a:chExt cx="8860611" cy="421509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2993932" y="5221406"/>
                <a:ext cx="88606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993932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11854543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Oval 48"/>
            <p:cNvSpPr/>
            <p:nvPr/>
          </p:nvSpPr>
          <p:spPr>
            <a:xfrm>
              <a:off x="4171741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5064425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5957109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6849793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7742477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3279057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8635161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9527845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10420529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11313209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984221" y="3617205"/>
            <a:ext cx="8860611" cy="893335"/>
            <a:chOff x="2984221" y="3492019"/>
            <a:chExt cx="8860611" cy="893335"/>
          </a:xfrm>
        </p:grpSpPr>
        <p:sp>
          <p:nvSpPr>
            <p:cNvPr id="15" name="TextBox 14"/>
            <p:cNvSpPr txBox="1"/>
            <p:nvPr/>
          </p:nvSpPr>
          <p:spPr>
            <a:xfrm>
              <a:off x="2984221" y="3492019"/>
              <a:ext cx="88606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smtClean="0">
                  <a:solidFill>
                    <a:srgbClr val="002060"/>
                  </a:solidFill>
                </a:rPr>
                <a:t>Random</a:t>
              </a:r>
              <a:endParaRPr lang="en-US" sz="2800" b="1" dirty="0">
                <a:solidFill>
                  <a:srgbClr val="002060"/>
                </a:solidFill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2984221" y="3963845"/>
              <a:ext cx="8860611" cy="421509"/>
              <a:chOff x="2993932" y="5010652"/>
              <a:chExt cx="8860611" cy="421509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2993932" y="5221406"/>
                <a:ext cx="88606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2993932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11854543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Oval 73"/>
            <p:cNvSpPr/>
            <p:nvPr/>
          </p:nvSpPr>
          <p:spPr>
            <a:xfrm>
              <a:off x="3986684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5303911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5521680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6488728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8505700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3398799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9028241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10076916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0896494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11258781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1528867" y="3976619"/>
                <a:ext cx="1448537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867" y="3976619"/>
                <a:ext cx="1448537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/>
              <p:cNvSpPr txBox="1"/>
              <p:nvPr/>
            </p:nvSpPr>
            <p:spPr>
              <a:xfrm>
                <a:off x="1470102" y="1973032"/>
                <a:ext cx="1448538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≈2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11" name="TextBox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102" y="1973032"/>
                <a:ext cx="1448538" cy="6463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609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clustered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984221" y="1613618"/>
            <a:ext cx="8860611" cy="893335"/>
            <a:chOff x="2984221" y="1537418"/>
            <a:chExt cx="8860611" cy="893335"/>
          </a:xfrm>
        </p:grpSpPr>
        <p:sp>
          <p:nvSpPr>
            <p:cNvPr id="14" name="TextBox 13"/>
            <p:cNvSpPr txBox="1"/>
            <p:nvPr/>
          </p:nvSpPr>
          <p:spPr>
            <a:xfrm>
              <a:off x="2984222" y="1537418"/>
              <a:ext cx="88606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7030A0"/>
                  </a:solidFill>
                </a:rPr>
                <a:t>Regular</a:t>
              </a:r>
              <a:endParaRPr lang="en-US" sz="2800" b="1" dirty="0">
                <a:solidFill>
                  <a:srgbClr val="7030A0"/>
                </a:solidFill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2984221" y="2009244"/>
              <a:ext cx="8860611" cy="421509"/>
              <a:chOff x="2993932" y="5010652"/>
              <a:chExt cx="8860611" cy="421509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2993932" y="5221406"/>
                <a:ext cx="88606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993932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11854543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Oval 48"/>
            <p:cNvSpPr/>
            <p:nvPr/>
          </p:nvSpPr>
          <p:spPr>
            <a:xfrm>
              <a:off x="4171741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5064425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5957109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6849793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7742477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3279057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8635161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9527845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10420529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11313209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984221" y="5620791"/>
            <a:ext cx="8860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70C0"/>
                </a:solidFill>
              </a:rPr>
              <a:t>Point</a:t>
            </a:r>
            <a:endParaRPr lang="en-US" sz="2800" b="1" dirty="0">
              <a:solidFill>
                <a:srgbClr val="0070C0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2984221" y="6092617"/>
            <a:ext cx="8860611" cy="421509"/>
            <a:chOff x="2993932" y="5010652"/>
            <a:chExt cx="8860611" cy="421509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Oval 58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984221" y="3617205"/>
            <a:ext cx="8860611" cy="893335"/>
            <a:chOff x="2984221" y="3492019"/>
            <a:chExt cx="8860611" cy="893335"/>
          </a:xfrm>
        </p:grpSpPr>
        <p:sp>
          <p:nvSpPr>
            <p:cNvPr id="15" name="TextBox 14"/>
            <p:cNvSpPr txBox="1"/>
            <p:nvPr/>
          </p:nvSpPr>
          <p:spPr>
            <a:xfrm>
              <a:off x="2984221" y="3492019"/>
              <a:ext cx="88606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smtClean="0">
                  <a:solidFill>
                    <a:srgbClr val="002060"/>
                  </a:solidFill>
                </a:rPr>
                <a:t>Random</a:t>
              </a:r>
              <a:endParaRPr lang="en-US" sz="2800" b="1" dirty="0">
                <a:solidFill>
                  <a:srgbClr val="002060"/>
                </a:solidFill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2984221" y="3963845"/>
              <a:ext cx="8860611" cy="421509"/>
              <a:chOff x="2993932" y="5010652"/>
              <a:chExt cx="8860611" cy="421509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2993932" y="5221406"/>
                <a:ext cx="88606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2993932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11854543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Oval 73"/>
            <p:cNvSpPr/>
            <p:nvPr/>
          </p:nvSpPr>
          <p:spPr>
            <a:xfrm>
              <a:off x="3986684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5303911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5521680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6488728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8505700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3398799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9028241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10076916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0896494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11258781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1528867" y="3976619"/>
                <a:ext cx="1448537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867" y="3976619"/>
                <a:ext cx="1448537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/>
              <p:cNvSpPr txBox="1"/>
              <p:nvPr/>
            </p:nvSpPr>
            <p:spPr>
              <a:xfrm>
                <a:off x="1470102" y="1973032"/>
                <a:ext cx="1448538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≈2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11" name="TextBox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102" y="1973032"/>
                <a:ext cx="1448538" cy="6463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/>
              <p:cNvSpPr txBox="1"/>
              <p:nvPr/>
            </p:nvSpPr>
            <p:spPr>
              <a:xfrm>
                <a:off x="1430172" y="5980205"/>
                <a:ext cx="1448537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12" name="TextBox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172" y="5980205"/>
                <a:ext cx="1448537" cy="64633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265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clustered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984221" y="1613618"/>
            <a:ext cx="8860611" cy="893335"/>
            <a:chOff x="2984221" y="1537418"/>
            <a:chExt cx="8860611" cy="893335"/>
          </a:xfrm>
        </p:grpSpPr>
        <p:sp>
          <p:nvSpPr>
            <p:cNvPr id="14" name="TextBox 13"/>
            <p:cNvSpPr txBox="1"/>
            <p:nvPr/>
          </p:nvSpPr>
          <p:spPr>
            <a:xfrm>
              <a:off x="2984222" y="1537418"/>
              <a:ext cx="88606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7030A0"/>
                  </a:solidFill>
                </a:rPr>
                <a:t>Regular</a:t>
              </a:r>
              <a:endParaRPr lang="en-US" sz="2800" b="1" dirty="0">
                <a:solidFill>
                  <a:srgbClr val="7030A0"/>
                </a:solidFill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2984221" y="2009244"/>
              <a:ext cx="8860611" cy="421509"/>
              <a:chOff x="2993932" y="5010652"/>
              <a:chExt cx="8860611" cy="421509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2993932" y="5221406"/>
                <a:ext cx="88606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993932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11854543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Oval 48"/>
            <p:cNvSpPr/>
            <p:nvPr/>
          </p:nvSpPr>
          <p:spPr>
            <a:xfrm>
              <a:off x="4171741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5064425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5957109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6849793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7742477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3279057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8635161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9527845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10420529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11313209" y="2146191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984221" y="5620791"/>
            <a:ext cx="8860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70C0"/>
                </a:solidFill>
              </a:rPr>
              <a:t>Point</a:t>
            </a:r>
            <a:endParaRPr lang="en-US" sz="2800" b="1" dirty="0">
              <a:solidFill>
                <a:srgbClr val="0070C0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2984221" y="6092617"/>
            <a:ext cx="8860611" cy="421509"/>
            <a:chOff x="2993932" y="5010652"/>
            <a:chExt cx="8860611" cy="421509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2993932" y="5221406"/>
              <a:ext cx="8860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2993932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11854543" y="5010652"/>
              <a:ext cx="0" cy="4215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Oval 58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6898795" y="6229564"/>
            <a:ext cx="147615" cy="147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984221" y="3617205"/>
            <a:ext cx="8860611" cy="893335"/>
            <a:chOff x="2984221" y="3492019"/>
            <a:chExt cx="8860611" cy="893335"/>
          </a:xfrm>
        </p:grpSpPr>
        <p:sp>
          <p:nvSpPr>
            <p:cNvPr id="15" name="TextBox 14"/>
            <p:cNvSpPr txBox="1"/>
            <p:nvPr/>
          </p:nvSpPr>
          <p:spPr>
            <a:xfrm>
              <a:off x="2984221" y="3492019"/>
              <a:ext cx="88606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smtClean="0">
                  <a:solidFill>
                    <a:srgbClr val="002060"/>
                  </a:solidFill>
                </a:rPr>
                <a:t>Random</a:t>
              </a:r>
              <a:endParaRPr lang="en-US" sz="2800" b="1" dirty="0">
                <a:solidFill>
                  <a:srgbClr val="002060"/>
                </a:solidFill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2984221" y="3963845"/>
              <a:ext cx="8860611" cy="421509"/>
              <a:chOff x="2993932" y="5010652"/>
              <a:chExt cx="8860611" cy="421509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2993932" y="5221406"/>
                <a:ext cx="88606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2993932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11854543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Oval 73"/>
            <p:cNvSpPr/>
            <p:nvPr/>
          </p:nvSpPr>
          <p:spPr>
            <a:xfrm>
              <a:off x="3986684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5303911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5521680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6488728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8505700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3398799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9028241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10076916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0896494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11258781" y="4100792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1528867" y="3976619"/>
                <a:ext cx="1448537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867" y="3976619"/>
                <a:ext cx="1448537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/>
              <p:cNvSpPr txBox="1"/>
              <p:nvPr/>
            </p:nvSpPr>
            <p:spPr>
              <a:xfrm>
                <a:off x="1470102" y="1973032"/>
                <a:ext cx="1448538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≈2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11" name="TextBox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102" y="1973032"/>
                <a:ext cx="1448538" cy="6463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/>
              <p:cNvSpPr txBox="1"/>
              <p:nvPr/>
            </p:nvSpPr>
            <p:spPr>
              <a:xfrm>
                <a:off x="1430172" y="5980205"/>
                <a:ext cx="1448537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GB" sz="3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12" name="TextBox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172" y="5980205"/>
                <a:ext cx="1448537" cy="64633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Up-Down Arrow 1"/>
          <p:cNvSpPr/>
          <p:nvPr/>
        </p:nvSpPr>
        <p:spPr>
          <a:xfrm>
            <a:off x="2810125" y="4584347"/>
            <a:ext cx="326418" cy="1469667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2984221" y="5039968"/>
            <a:ext cx="1816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smtClean="0">
                <a:solidFill>
                  <a:srgbClr val="0070C0"/>
                </a:solidFill>
              </a:rPr>
              <a:t>Clustered</a:t>
            </a:r>
            <a:endParaRPr 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17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trend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913432" y="1835073"/>
            <a:ext cx="9931400" cy="523220"/>
            <a:chOff x="1913432" y="4990089"/>
            <a:chExt cx="9931400" cy="523220"/>
          </a:xfrm>
        </p:grpSpPr>
        <p:sp>
          <p:nvSpPr>
            <p:cNvPr id="36" name="TextBox 35"/>
            <p:cNvSpPr txBox="1"/>
            <p:nvPr/>
          </p:nvSpPr>
          <p:spPr>
            <a:xfrm>
              <a:off x="1913432" y="4990089"/>
              <a:ext cx="10343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00B0F0"/>
                  </a:solidFill>
                </a:rPr>
                <a:t>Trend</a:t>
              </a:r>
              <a:endParaRPr lang="en-US" sz="2800" b="1" dirty="0">
                <a:solidFill>
                  <a:srgbClr val="00B0F0"/>
                </a:solidFill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2984221" y="5066373"/>
              <a:ext cx="8860611" cy="421509"/>
              <a:chOff x="2993932" y="5010652"/>
              <a:chExt cx="8860611" cy="421509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2993932" y="5221406"/>
                <a:ext cx="88606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2993932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11854543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Oval 40"/>
            <p:cNvSpPr/>
            <p:nvPr/>
          </p:nvSpPr>
          <p:spPr>
            <a:xfrm>
              <a:off x="3023282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3461531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3641081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3349986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3148535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4879312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6501337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7535535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8863648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11334761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3910539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4128308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4344242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5446813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6045554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782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trend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984221" y="1911357"/>
            <a:ext cx="8860611" cy="421509"/>
            <a:chOff x="2984221" y="5066373"/>
            <a:chExt cx="8860611" cy="421509"/>
          </a:xfrm>
        </p:grpSpPr>
        <p:grpSp>
          <p:nvGrpSpPr>
            <p:cNvPr id="37" name="Group 36"/>
            <p:cNvGrpSpPr/>
            <p:nvPr/>
          </p:nvGrpSpPr>
          <p:grpSpPr>
            <a:xfrm>
              <a:off x="2984221" y="5066373"/>
              <a:ext cx="8860611" cy="421509"/>
              <a:chOff x="2993932" y="5010652"/>
              <a:chExt cx="8860611" cy="421509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2993932" y="5221406"/>
                <a:ext cx="88606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2993932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11854543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Oval 40"/>
            <p:cNvSpPr/>
            <p:nvPr/>
          </p:nvSpPr>
          <p:spPr>
            <a:xfrm>
              <a:off x="3023282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3461531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3641081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3349986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3148535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4879312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6501337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7535535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8863648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11334761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3910539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4128308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4344242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5446813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6045554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Curved Down Arrow 71"/>
          <p:cNvSpPr/>
          <p:nvPr/>
        </p:nvSpPr>
        <p:spPr>
          <a:xfrm>
            <a:off x="3102557" y="1764951"/>
            <a:ext cx="135639" cy="216000"/>
          </a:xfrm>
          <a:prstGeom prst="curvedDown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Curved Down Arrow 72"/>
          <p:cNvSpPr/>
          <p:nvPr/>
        </p:nvSpPr>
        <p:spPr>
          <a:xfrm>
            <a:off x="3242103" y="1764951"/>
            <a:ext cx="248100" cy="216000"/>
          </a:xfrm>
          <a:prstGeom prst="curvedDown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4" name="Curved Down Arrow 73"/>
          <p:cNvSpPr/>
          <p:nvPr/>
        </p:nvSpPr>
        <p:spPr>
          <a:xfrm>
            <a:off x="3440627" y="1764951"/>
            <a:ext cx="129465" cy="216000"/>
          </a:xfrm>
          <a:prstGeom prst="curvedDown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Curved Down Arrow 74"/>
          <p:cNvSpPr/>
          <p:nvPr/>
        </p:nvSpPr>
        <p:spPr>
          <a:xfrm>
            <a:off x="3558962" y="1764951"/>
            <a:ext cx="166319" cy="216000"/>
          </a:xfrm>
          <a:prstGeom prst="curvedDown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Curved Down Arrow 75"/>
          <p:cNvSpPr/>
          <p:nvPr/>
        </p:nvSpPr>
        <p:spPr>
          <a:xfrm>
            <a:off x="3730168" y="1764951"/>
            <a:ext cx="247122" cy="216000"/>
          </a:xfrm>
          <a:prstGeom prst="curvedDown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Curved Down Arrow 76"/>
          <p:cNvSpPr/>
          <p:nvPr/>
        </p:nvSpPr>
        <p:spPr>
          <a:xfrm>
            <a:off x="3964937" y="1764951"/>
            <a:ext cx="210573" cy="216000"/>
          </a:xfrm>
          <a:prstGeom prst="curvedDown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Curved Down Arrow 77"/>
          <p:cNvSpPr/>
          <p:nvPr/>
        </p:nvSpPr>
        <p:spPr>
          <a:xfrm>
            <a:off x="4175814" y="1764951"/>
            <a:ext cx="245527" cy="216000"/>
          </a:xfrm>
          <a:prstGeom prst="curvedDown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9" name="Curved Down Arrow 78"/>
          <p:cNvSpPr/>
          <p:nvPr/>
        </p:nvSpPr>
        <p:spPr>
          <a:xfrm>
            <a:off x="4421342" y="1764951"/>
            <a:ext cx="544498" cy="216000"/>
          </a:xfrm>
          <a:prstGeom prst="curvedDown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0" name="Curved Down Arrow 79"/>
          <p:cNvSpPr/>
          <p:nvPr/>
        </p:nvSpPr>
        <p:spPr>
          <a:xfrm>
            <a:off x="4965840" y="1764951"/>
            <a:ext cx="510510" cy="216000"/>
          </a:xfrm>
          <a:prstGeom prst="curvedDown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1" name="Curved Down Arrow 80"/>
          <p:cNvSpPr/>
          <p:nvPr/>
        </p:nvSpPr>
        <p:spPr>
          <a:xfrm>
            <a:off x="5512754" y="1764951"/>
            <a:ext cx="574740" cy="216000"/>
          </a:xfrm>
          <a:prstGeom prst="curvedDown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2" name="Curved Down Arrow 81"/>
          <p:cNvSpPr/>
          <p:nvPr/>
        </p:nvSpPr>
        <p:spPr>
          <a:xfrm>
            <a:off x="6087494" y="1764951"/>
            <a:ext cx="456405" cy="216000"/>
          </a:xfrm>
          <a:prstGeom prst="curvedDown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Curved Down Arrow 82"/>
          <p:cNvSpPr/>
          <p:nvPr/>
        </p:nvSpPr>
        <p:spPr>
          <a:xfrm>
            <a:off x="6543899" y="1764951"/>
            <a:ext cx="1088553" cy="216000"/>
          </a:xfrm>
          <a:prstGeom prst="curvedDown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4" name="Curved Down Arrow 83"/>
          <p:cNvSpPr/>
          <p:nvPr/>
        </p:nvSpPr>
        <p:spPr>
          <a:xfrm>
            <a:off x="9011263" y="1764951"/>
            <a:ext cx="2402847" cy="216000"/>
          </a:xfrm>
          <a:prstGeom prst="curvedDown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Curved Down Arrow 84"/>
          <p:cNvSpPr/>
          <p:nvPr/>
        </p:nvSpPr>
        <p:spPr>
          <a:xfrm>
            <a:off x="7663318" y="1764951"/>
            <a:ext cx="1317079" cy="216000"/>
          </a:xfrm>
          <a:prstGeom prst="curvedDown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913432" y="1835073"/>
            <a:ext cx="1034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B0F0"/>
                </a:solidFill>
              </a:rPr>
              <a:t>Trend</a:t>
            </a:r>
            <a:endParaRPr lang="en-US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56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trend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984221" y="1911357"/>
            <a:ext cx="8860611" cy="421509"/>
            <a:chOff x="2984221" y="5066373"/>
            <a:chExt cx="8860611" cy="421509"/>
          </a:xfrm>
        </p:grpSpPr>
        <p:grpSp>
          <p:nvGrpSpPr>
            <p:cNvPr id="37" name="Group 36"/>
            <p:cNvGrpSpPr/>
            <p:nvPr/>
          </p:nvGrpSpPr>
          <p:grpSpPr>
            <a:xfrm>
              <a:off x="2984221" y="5066373"/>
              <a:ext cx="8860611" cy="421509"/>
              <a:chOff x="2993932" y="5010652"/>
              <a:chExt cx="8860611" cy="421509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2993932" y="5221406"/>
                <a:ext cx="88606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2993932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11854543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Oval 40"/>
            <p:cNvSpPr/>
            <p:nvPr/>
          </p:nvSpPr>
          <p:spPr>
            <a:xfrm>
              <a:off x="3023282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3461531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3641081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3349986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3148535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4879312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6501337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7535535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8863648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11334761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3910539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4128308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4344242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5446813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6045554" y="5203320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485371" y="2406673"/>
            <a:ext cx="3867331" cy="3673455"/>
            <a:chOff x="3859619" y="2402958"/>
            <a:chExt cx="4253023" cy="3466214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3859619" y="2402958"/>
              <a:ext cx="0" cy="346621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3859619" y="5869172"/>
              <a:ext cx="425302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4485371" y="6107231"/>
            <a:ext cx="3867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Event order</a:t>
            </a:r>
            <a:endParaRPr lang="en-US" sz="3200" dirty="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2294959" y="3951013"/>
            <a:ext cx="3673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/>
              <a:t>t</a:t>
            </a:r>
            <a:r>
              <a:rPr lang="en-US" sz="3200" i="1" baseline="-25000" dirty="0" err="1" smtClean="0"/>
              <a:t>i</a:t>
            </a:r>
            <a:r>
              <a:rPr lang="en-US" sz="3200" i="1" dirty="0" smtClean="0"/>
              <a:t> – t</a:t>
            </a:r>
            <a:r>
              <a:rPr lang="en-US" sz="3200" i="1" baseline="-25000" dirty="0" smtClean="0"/>
              <a:t>i-1</a:t>
            </a:r>
            <a:endParaRPr lang="en-US" sz="3200" i="1" baseline="-25000" dirty="0"/>
          </a:p>
        </p:txBody>
      </p:sp>
      <p:sp>
        <p:nvSpPr>
          <p:cNvPr id="72" name="Curved Down Arrow 71"/>
          <p:cNvSpPr/>
          <p:nvPr/>
        </p:nvSpPr>
        <p:spPr>
          <a:xfrm>
            <a:off x="3102557" y="1764951"/>
            <a:ext cx="135639" cy="216000"/>
          </a:xfrm>
          <a:prstGeom prst="curvedDown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Curved Down Arrow 72"/>
          <p:cNvSpPr/>
          <p:nvPr/>
        </p:nvSpPr>
        <p:spPr>
          <a:xfrm>
            <a:off x="3242103" y="1764951"/>
            <a:ext cx="248100" cy="216000"/>
          </a:xfrm>
          <a:prstGeom prst="curvedDown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4" name="Curved Down Arrow 73"/>
          <p:cNvSpPr/>
          <p:nvPr/>
        </p:nvSpPr>
        <p:spPr>
          <a:xfrm>
            <a:off x="3440627" y="1764951"/>
            <a:ext cx="129465" cy="216000"/>
          </a:xfrm>
          <a:prstGeom prst="curvedDown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Curved Down Arrow 74"/>
          <p:cNvSpPr/>
          <p:nvPr/>
        </p:nvSpPr>
        <p:spPr>
          <a:xfrm>
            <a:off x="3558962" y="1764951"/>
            <a:ext cx="166319" cy="216000"/>
          </a:xfrm>
          <a:prstGeom prst="curvedDown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Curved Down Arrow 75"/>
          <p:cNvSpPr/>
          <p:nvPr/>
        </p:nvSpPr>
        <p:spPr>
          <a:xfrm>
            <a:off x="3730168" y="1764951"/>
            <a:ext cx="247122" cy="216000"/>
          </a:xfrm>
          <a:prstGeom prst="curvedDown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Curved Down Arrow 76"/>
          <p:cNvSpPr/>
          <p:nvPr/>
        </p:nvSpPr>
        <p:spPr>
          <a:xfrm>
            <a:off x="3964937" y="1764951"/>
            <a:ext cx="210573" cy="216000"/>
          </a:xfrm>
          <a:prstGeom prst="curvedDown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Curved Down Arrow 77"/>
          <p:cNvSpPr/>
          <p:nvPr/>
        </p:nvSpPr>
        <p:spPr>
          <a:xfrm>
            <a:off x="4175814" y="1764951"/>
            <a:ext cx="245527" cy="216000"/>
          </a:xfrm>
          <a:prstGeom prst="curvedDown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9" name="Curved Down Arrow 78"/>
          <p:cNvSpPr/>
          <p:nvPr/>
        </p:nvSpPr>
        <p:spPr>
          <a:xfrm>
            <a:off x="4421342" y="1764951"/>
            <a:ext cx="544498" cy="216000"/>
          </a:xfrm>
          <a:prstGeom prst="curvedDown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0" name="Curved Down Arrow 79"/>
          <p:cNvSpPr/>
          <p:nvPr/>
        </p:nvSpPr>
        <p:spPr>
          <a:xfrm>
            <a:off x="4965840" y="1764951"/>
            <a:ext cx="510510" cy="216000"/>
          </a:xfrm>
          <a:prstGeom prst="curvedDown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1" name="Curved Down Arrow 80"/>
          <p:cNvSpPr/>
          <p:nvPr/>
        </p:nvSpPr>
        <p:spPr>
          <a:xfrm>
            <a:off x="5512754" y="1764951"/>
            <a:ext cx="574740" cy="216000"/>
          </a:xfrm>
          <a:prstGeom prst="curvedDown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2" name="Curved Down Arrow 81"/>
          <p:cNvSpPr/>
          <p:nvPr/>
        </p:nvSpPr>
        <p:spPr>
          <a:xfrm>
            <a:off x="6087494" y="1764951"/>
            <a:ext cx="456405" cy="216000"/>
          </a:xfrm>
          <a:prstGeom prst="curvedDown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Curved Down Arrow 82"/>
          <p:cNvSpPr/>
          <p:nvPr/>
        </p:nvSpPr>
        <p:spPr>
          <a:xfrm>
            <a:off x="6543899" y="1764951"/>
            <a:ext cx="1088553" cy="216000"/>
          </a:xfrm>
          <a:prstGeom prst="curvedDown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4" name="Curved Down Arrow 83"/>
          <p:cNvSpPr/>
          <p:nvPr/>
        </p:nvSpPr>
        <p:spPr>
          <a:xfrm>
            <a:off x="9011263" y="1764951"/>
            <a:ext cx="2402847" cy="216000"/>
          </a:xfrm>
          <a:prstGeom prst="curvedDown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Curved Down Arrow 84"/>
          <p:cNvSpPr/>
          <p:nvPr/>
        </p:nvSpPr>
        <p:spPr>
          <a:xfrm>
            <a:off x="7663318" y="1764951"/>
            <a:ext cx="1317079" cy="216000"/>
          </a:xfrm>
          <a:prstGeom prst="curvedDown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913432" y="1835073"/>
            <a:ext cx="1034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B0F0"/>
                </a:solidFill>
              </a:rPr>
              <a:t>Trend</a:t>
            </a:r>
            <a:endParaRPr lang="en-US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51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Series of events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63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trend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485371" y="2406673"/>
            <a:ext cx="3867331" cy="3673455"/>
            <a:chOff x="3859619" y="2402958"/>
            <a:chExt cx="4253023" cy="3466214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3859619" y="2402958"/>
              <a:ext cx="0" cy="346621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3859619" y="5869172"/>
              <a:ext cx="425302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4485371" y="6107231"/>
            <a:ext cx="3867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Event order</a:t>
            </a:r>
            <a:endParaRPr lang="en-US" sz="3200" dirty="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2294959" y="3951013"/>
            <a:ext cx="3673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/>
              <a:t>t</a:t>
            </a:r>
            <a:r>
              <a:rPr lang="en-US" sz="3200" i="1" baseline="-25000" dirty="0" err="1" smtClean="0"/>
              <a:t>i</a:t>
            </a:r>
            <a:r>
              <a:rPr lang="en-US" sz="3200" i="1" dirty="0" smtClean="0"/>
              <a:t> – t</a:t>
            </a:r>
            <a:r>
              <a:rPr lang="en-US" sz="3200" i="1" baseline="-25000" dirty="0" smtClean="0"/>
              <a:t>i-1</a:t>
            </a:r>
            <a:endParaRPr lang="en-US" sz="3200" i="1" baseline="-25000" dirty="0"/>
          </a:p>
        </p:txBody>
      </p:sp>
      <p:grpSp>
        <p:nvGrpSpPr>
          <p:cNvPr id="2" name="Group 1"/>
          <p:cNvGrpSpPr/>
          <p:nvPr/>
        </p:nvGrpSpPr>
        <p:grpSpPr>
          <a:xfrm>
            <a:off x="4803195" y="2847268"/>
            <a:ext cx="3285080" cy="2647662"/>
            <a:chOff x="4803195" y="2847268"/>
            <a:chExt cx="3285080" cy="2647662"/>
          </a:xfrm>
          <a:solidFill>
            <a:srgbClr val="FF0000"/>
          </a:solidFill>
        </p:grpSpPr>
        <p:sp>
          <p:nvSpPr>
            <p:cNvPr id="56" name="Oval 55"/>
            <p:cNvSpPr/>
            <p:nvPr/>
          </p:nvSpPr>
          <p:spPr>
            <a:xfrm rot="16200000">
              <a:off x="4803195" y="5332285"/>
              <a:ext cx="162645" cy="16264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 rot="16200000">
              <a:off x="6364413" y="4060641"/>
              <a:ext cx="162645" cy="16264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 rot="16200000">
              <a:off x="5115439" y="4752905"/>
              <a:ext cx="162645" cy="16264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 rot="16200000">
              <a:off x="5427682" y="4320938"/>
              <a:ext cx="162645" cy="16264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 rot="16200000">
              <a:off x="5739926" y="4640164"/>
              <a:ext cx="162645" cy="16264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16200000">
              <a:off x="6988899" y="3291176"/>
              <a:ext cx="162645" cy="16264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 rot="16200000">
              <a:off x="6052169" y="3562583"/>
              <a:ext cx="162645" cy="16264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 rot="16200000">
              <a:off x="6676656" y="3563415"/>
              <a:ext cx="162645" cy="16264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 rot="16200000">
              <a:off x="7613387" y="3234805"/>
              <a:ext cx="162645" cy="16264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 rot="16200000">
              <a:off x="7301143" y="2847268"/>
              <a:ext cx="162645" cy="16264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rot="16200000">
              <a:off x="7925630" y="2893278"/>
              <a:ext cx="162645" cy="16264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984221" y="1764951"/>
            <a:ext cx="8860611" cy="567915"/>
            <a:chOff x="2984221" y="1764951"/>
            <a:chExt cx="8860611" cy="567915"/>
          </a:xfrm>
        </p:grpSpPr>
        <p:grpSp>
          <p:nvGrpSpPr>
            <p:cNvPr id="3" name="Group 2"/>
            <p:cNvGrpSpPr/>
            <p:nvPr/>
          </p:nvGrpSpPr>
          <p:grpSpPr>
            <a:xfrm>
              <a:off x="2984221" y="1911357"/>
              <a:ext cx="8860611" cy="421509"/>
              <a:chOff x="2984221" y="5066373"/>
              <a:chExt cx="8860611" cy="421509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2984221" y="5066373"/>
                <a:ext cx="8860611" cy="421509"/>
                <a:chOff x="2993932" y="5010652"/>
                <a:chExt cx="8860611" cy="421509"/>
              </a:xfrm>
            </p:grpSpPr>
            <p:cxnSp>
              <p:nvCxnSpPr>
                <p:cNvPr id="38" name="Straight Connector 37"/>
                <p:cNvCxnSpPr/>
                <p:nvPr/>
              </p:nvCxnSpPr>
              <p:spPr>
                <a:xfrm>
                  <a:off x="2993932" y="5221406"/>
                  <a:ext cx="8860611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2993932" y="5010652"/>
                  <a:ext cx="0" cy="42150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11854543" y="5010652"/>
                  <a:ext cx="0" cy="42150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" name="Oval 40"/>
              <p:cNvSpPr/>
              <p:nvPr/>
            </p:nvSpPr>
            <p:spPr>
              <a:xfrm>
                <a:off x="3023282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3461531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3641081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3349986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148535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4879312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6501337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7535535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8863648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11334761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910539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4128308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4344242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5446813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6045554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2" name="Curved Down Arrow 71"/>
            <p:cNvSpPr/>
            <p:nvPr/>
          </p:nvSpPr>
          <p:spPr>
            <a:xfrm>
              <a:off x="3102557" y="1764951"/>
              <a:ext cx="135639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3" name="Curved Down Arrow 72"/>
            <p:cNvSpPr/>
            <p:nvPr/>
          </p:nvSpPr>
          <p:spPr>
            <a:xfrm>
              <a:off x="3242103" y="1764951"/>
              <a:ext cx="248100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4" name="Curved Down Arrow 73"/>
            <p:cNvSpPr/>
            <p:nvPr/>
          </p:nvSpPr>
          <p:spPr>
            <a:xfrm>
              <a:off x="3440627" y="1764951"/>
              <a:ext cx="129465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5" name="Curved Down Arrow 74"/>
            <p:cNvSpPr/>
            <p:nvPr/>
          </p:nvSpPr>
          <p:spPr>
            <a:xfrm>
              <a:off x="3558962" y="1764951"/>
              <a:ext cx="166319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6" name="Curved Down Arrow 75"/>
            <p:cNvSpPr/>
            <p:nvPr/>
          </p:nvSpPr>
          <p:spPr>
            <a:xfrm>
              <a:off x="3730168" y="1764951"/>
              <a:ext cx="247122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7" name="Curved Down Arrow 76"/>
            <p:cNvSpPr/>
            <p:nvPr/>
          </p:nvSpPr>
          <p:spPr>
            <a:xfrm>
              <a:off x="3964937" y="1764951"/>
              <a:ext cx="210573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8" name="Curved Down Arrow 77"/>
            <p:cNvSpPr/>
            <p:nvPr/>
          </p:nvSpPr>
          <p:spPr>
            <a:xfrm>
              <a:off x="4175814" y="1764951"/>
              <a:ext cx="245527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9" name="Curved Down Arrow 78"/>
            <p:cNvSpPr/>
            <p:nvPr/>
          </p:nvSpPr>
          <p:spPr>
            <a:xfrm>
              <a:off x="4421342" y="1764951"/>
              <a:ext cx="544498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0" name="Curved Down Arrow 79"/>
            <p:cNvSpPr/>
            <p:nvPr/>
          </p:nvSpPr>
          <p:spPr>
            <a:xfrm>
              <a:off x="4965840" y="1764951"/>
              <a:ext cx="510510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Curved Down Arrow 80"/>
            <p:cNvSpPr/>
            <p:nvPr/>
          </p:nvSpPr>
          <p:spPr>
            <a:xfrm>
              <a:off x="5512754" y="1764951"/>
              <a:ext cx="574740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Curved Down Arrow 81"/>
            <p:cNvSpPr/>
            <p:nvPr/>
          </p:nvSpPr>
          <p:spPr>
            <a:xfrm>
              <a:off x="6087494" y="1764951"/>
              <a:ext cx="456405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3" name="Curved Down Arrow 82"/>
            <p:cNvSpPr/>
            <p:nvPr/>
          </p:nvSpPr>
          <p:spPr>
            <a:xfrm>
              <a:off x="6543899" y="1764951"/>
              <a:ext cx="1088553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4" name="Curved Down Arrow 83"/>
            <p:cNvSpPr/>
            <p:nvPr/>
          </p:nvSpPr>
          <p:spPr>
            <a:xfrm>
              <a:off x="9011263" y="1764951"/>
              <a:ext cx="2402847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5" name="Curved Down Arrow 84"/>
            <p:cNvSpPr/>
            <p:nvPr/>
          </p:nvSpPr>
          <p:spPr>
            <a:xfrm>
              <a:off x="7663318" y="1764951"/>
              <a:ext cx="1317079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1913432" y="1835073"/>
            <a:ext cx="1034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B0F0"/>
                </a:solidFill>
              </a:rPr>
              <a:t>Trend</a:t>
            </a:r>
            <a:endParaRPr lang="en-US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8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trend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485371" y="2406673"/>
            <a:ext cx="3867331" cy="3673455"/>
            <a:chOff x="3859619" y="2402958"/>
            <a:chExt cx="4253023" cy="3466214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3859619" y="2402958"/>
              <a:ext cx="0" cy="346621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3859619" y="5869172"/>
              <a:ext cx="425302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4485371" y="6107231"/>
            <a:ext cx="3867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Event order</a:t>
            </a:r>
            <a:endParaRPr lang="en-US" sz="3200" dirty="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2294959" y="3951013"/>
            <a:ext cx="3673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/>
              <a:t>t</a:t>
            </a:r>
            <a:r>
              <a:rPr lang="en-US" sz="3200" i="1" baseline="-25000" dirty="0" err="1" smtClean="0"/>
              <a:t>i</a:t>
            </a:r>
            <a:r>
              <a:rPr lang="en-US" sz="3200" i="1" dirty="0" smtClean="0"/>
              <a:t> – t</a:t>
            </a:r>
            <a:r>
              <a:rPr lang="en-US" sz="3200" i="1" baseline="-25000" dirty="0" smtClean="0"/>
              <a:t>i-1</a:t>
            </a:r>
            <a:endParaRPr lang="en-US" sz="3200" i="1" baseline="-25000" dirty="0"/>
          </a:p>
        </p:txBody>
      </p:sp>
      <p:grpSp>
        <p:nvGrpSpPr>
          <p:cNvPr id="7" name="Group 6"/>
          <p:cNvGrpSpPr/>
          <p:nvPr/>
        </p:nvGrpSpPr>
        <p:grpSpPr>
          <a:xfrm>
            <a:off x="4760169" y="2903341"/>
            <a:ext cx="3326690" cy="2547424"/>
            <a:chOff x="4760169" y="2903341"/>
            <a:chExt cx="3326690" cy="2547424"/>
          </a:xfrm>
        </p:grpSpPr>
        <p:sp>
          <p:nvSpPr>
            <p:cNvPr id="56" name="Oval 55"/>
            <p:cNvSpPr/>
            <p:nvPr/>
          </p:nvSpPr>
          <p:spPr>
            <a:xfrm rot="20700000">
              <a:off x="4760169" y="2903341"/>
              <a:ext cx="162645" cy="1626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 rot="20700000">
              <a:off x="6025785" y="4082236"/>
              <a:ext cx="162645" cy="1626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 rot="20700000">
              <a:off x="5076573" y="3054991"/>
              <a:ext cx="162645" cy="1626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 rot="20700000">
              <a:off x="5709381" y="3244793"/>
              <a:ext cx="162645" cy="1626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 rot="20700000">
              <a:off x="5392977" y="3629020"/>
              <a:ext cx="162645" cy="1626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20700000">
              <a:off x="6974997" y="4486291"/>
              <a:ext cx="162645" cy="1626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 rot="20700000">
              <a:off x="6342189" y="3651725"/>
              <a:ext cx="162645" cy="1626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 rot="20700000">
              <a:off x="6658593" y="4255148"/>
              <a:ext cx="162645" cy="1626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 rot="20700000">
              <a:off x="7291401" y="5074910"/>
              <a:ext cx="162645" cy="1626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 rot="20700000">
              <a:off x="7607805" y="4673004"/>
              <a:ext cx="162645" cy="1626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rot="20700000">
              <a:off x="7924214" y="5288120"/>
              <a:ext cx="162645" cy="1626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 flipH="1">
            <a:off x="2984221" y="1764951"/>
            <a:ext cx="8860611" cy="567915"/>
            <a:chOff x="2984221" y="1764951"/>
            <a:chExt cx="8860611" cy="567915"/>
          </a:xfrm>
        </p:grpSpPr>
        <p:grpSp>
          <p:nvGrpSpPr>
            <p:cNvPr id="3" name="Group 2"/>
            <p:cNvGrpSpPr/>
            <p:nvPr/>
          </p:nvGrpSpPr>
          <p:grpSpPr>
            <a:xfrm>
              <a:off x="2984221" y="1911357"/>
              <a:ext cx="8860611" cy="421509"/>
              <a:chOff x="2984221" y="5066373"/>
              <a:chExt cx="8860611" cy="421509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2984221" y="5066373"/>
                <a:ext cx="8860611" cy="421509"/>
                <a:chOff x="2993932" y="5010652"/>
                <a:chExt cx="8860611" cy="421509"/>
              </a:xfrm>
            </p:grpSpPr>
            <p:cxnSp>
              <p:nvCxnSpPr>
                <p:cNvPr id="38" name="Straight Connector 37"/>
                <p:cNvCxnSpPr/>
                <p:nvPr/>
              </p:nvCxnSpPr>
              <p:spPr>
                <a:xfrm>
                  <a:off x="2993932" y="5221406"/>
                  <a:ext cx="8860611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2993932" y="5010652"/>
                  <a:ext cx="0" cy="42150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11854543" y="5010652"/>
                  <a:ext cx="0" cy="42150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" name="Oval 40"/>
              <p:cNvSpPr/>
              <p:nvPr/>
            </p:nvSpPr>
            <p:spPr>
              <a:xfrm>
                <a:off x="3023282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3461531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3641081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3349986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148535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4879312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6501337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7535535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8863648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11334761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910539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4128308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4344242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5446813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6045554" y="5203320"/>
                <a:ext cx="147615" cy="14761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2" name="Curved Down Arrow 71"/>
            <p:cNvSpPr/>
            <p:nvPr/>
          </p:nvSpPr>
          <p:spPr>
            <a:xfrm>
              <a:off x="3102557" y="1764951"/>
              <a:ext cx="135639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3" name="Curved Down Arrow 72"/>
            <p:cNvSpPr/>
            <p:nvPr/>
          </p:nvSpPr>
          <p:spPr>
            <a:xfrm>
              <a:off x="3242103" y="1764951"/>
              <a:ext cx="248100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4" name="Curved Down Arrow 73"/>
            <p:cNvSpPr/>
            <p:nvPr/>
          </p:nvSpPr>
          <p:spPr>
            <a:xfrm>
              <a:off x="3440627" y="1764951"/>
              <a:ext cx="129465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5" name="Curved Down Arrow 74"/>
            <p:cNvSpPr/>
            <p:nvPr/>
          </p:nvSpPr>
          <p:spPr>
            <a:xfrm>
              <a:off x="3558962" y="1764951"/>
              <a:ext cx="166319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6" name="Curved Down Arrow 75"/>
            <p:cNvSpPr/>
            <p:nvPr/>
          </p:nvSpPr>
          <p:spPr>
            <a:xfrm>
              <a:off x="3730168" y="1764951"/>
              <a:ext cx="247122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7" name="Curved Down Arrow 76"/>
            <p:cNvSpPr/>
            <p:nvPr/>
          </p:nvSpPr>
          <p:spPr>
            <a:xfrm>
              <a:off x="3964937" y="1764951"/>
              <a:ext cx="210573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8" name="Curved Down Arrow 77"/>
            <p:cNvSpPr/>
            <p:nvPr/>
          </p:nvSpPr>
          <p:spPr>
            <a:xfrm>
              <a:off x="4175814" y="1764951"/>
              <a:ext cx="245527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9" name="Curved Down Arrow 78"/>
            <p:cNvSpPr/>
            <p:nvPr/>
          </p:nvSpPr>
          <p:spPr>
            <a:xfrm>
              <a:off x="4421342" y="1764951"/>
              <a:ext cx="544498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0" name="Curved Down Arrow 79"/>
            <p:cNvSpPr/>
            <p:nvPr/>
          </p:nvSpPr>
          <p:spPr>
            <a:xfrm>
              <a:off x="4965840" y="1764951"/>
              <a:ext cx="510510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Curved Down Arrow 80"/>
            <p:cNvSpPr/>
            <p:nvPr/>
          </p:nvSpPr>
          <p:spPr>
            <a:xfrm>
              <a:off x="5512754" y="1764951"/>
              <a:ext cx="574740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Curved Down Arrow 81"/>
            <p:cNvSpPr/>
            <p:nvPr/>
          </p:nvSpPr>
          <p:spPr>
            <a:xfrm>
              <a:off x="6087494" y="1764951"/>
              <a:ext cx="456405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3" name="Curved Down Arrow 82"/>
            <p:cNvSpPr/>
            <p:nvPr/>
          </p:nvSpPr>
          <p:spPr>
            <a:xfrm>
              <a:off x="6543899" y="1764951"/>
              <a:ext cx="1088553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4" name="Curved Down Arrow 83"/>
            <p:cNvSpPr/>
            <p:nvPr/>
          </p:nvSpPr>
          <p:spPr>
            <a:xfrm>
              <a:off x="9011263" y="1764951"/>
              <a:ext cx="2402847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5" name="Curved Down Arrow 84"/>
            <p:cNvSpPr/>
            <p:nvPr/>
          </p:nvSpPr>
          <p:spPr>
            <a:xfrm>
              <a:off x="7663318" y="1764951"/>
              <a:ext cx="1317079" cy="216000"/>
            </a:xfrm>
            <a:prstGeom prst="curvedDownArrow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1913432" y="1835073"/>
            <a:ext cx="1034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B0F0"/>
                </a:solidFill>
              </a:rPr>
              <a:t>Trend</a:t>
            </a:r>
            <a:endParaRPr lang="en-US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20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trend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1851811" y="2082392"/>
            <a:ext cx="8488378" cy="659219"/>
            <a:chOff x="318977" y="3427228"/>
            <a:chExt cx="11430000" cy="659219"/>
          </a:xfrm>
        </p:grpSpPr>
        <p:cxnSp>
          <p:nvCxnSpPr>
            <p:cNvPr id="68" name="Straight Connector 67"/>
            <p:cNvCxnSpPr/>
            <p:nvPr/>
          </p:nvCxnSpPr>
          <p:spPr>
            <a:xfrm>
              <a:off x="318977" y="3756837"/>
              <a:ext cx="1143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318977" y="3427228"/>
              <a:ext cx="0" cy="65921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6033977" y="3427228"/>
              <a:ext cx="0" cy="65921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11748977" y="3427228"/>
              <a:ext cx="0" cy="65921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>
            <a:off x="863870" y="3133818"/>
            <a:ext cx="2039679" cy="2004312"/>
            <a:chOff x="863870" y="3574886"/>
            <a:chExt cx="2039679" cy="2004312"/>
          </a:xfrm>
        </p:grpSpPr>
        <p:cxnSp>
          <p:nvCxnSpPr>
            <p:cNvPr id="73" name="Straight Connector 72"/>
            <p:cNvCxnSpPr/>
            <p:nvPr/>
          </p:nvCxnSpPr>
          <p:spPr>
            <a:xfrm>
              <a:off x="863870" y="3574886"/>
              <a:ext cx="0" cy="200431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863870" y="5579198"/>
              <a:ext cx="20396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oup 74"/>
            <p:cNvGrpSpPr/>
            <p:nvPr/>
          </p:nvGrpSpPr>
          <p:grpSpPr>
            <a:xfrm rot="5400000">
              <a:off x="983158" y="3651614"/>
              <a:ext cx="1784848" cy="1696016"/>
              <a:chOff x="993791" y="3385797"/>
              <a:chExt cx="1784848" cy="1696016"/>
            </a:xfrm>
          </p:grpSpPr>
          <p:sp>
            <p:nvSpPr>
              <p:cNvPr id="76" name="Oval 75"/>
              <p:cNvSpPr/>
              <p:nvPr/>
            </p:nvSpPr>
            <p:spPr>
              <a:xfrm rot="16200000">
                <a:off x="992311" y="4994551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 rot="16200000">
                <a:off x="1162218" y="4833821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 rot="16200000">
                <a:off x="1332124" y="4673094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 rot="16200000">
                <a:off x="1502031" y="4512367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 rot="16200000">
                <a:off x="1671937" y="4351640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 rot="16200000">
                <a:off x="1841844" y="4190913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 rot="16200000">
                <a:off x="2011750" y="4030186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 rot="16200000">
                <a:off x="2181657" y="3869459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 rot="16200000">
                <a:off x="2351563" y="3708731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>
              <a:xfrm rot="16200000">
                <a:off x="2521470" y="3548004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 rot="16200000">
                <a:off x="2691378" y="3387277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87" name="Straight Connector 86"/>
          <p:cNvCxnSpPr/>
          <p:nvPr/>
        </p:nvCxnSpPr>
        <p:spPr>
          <a:xfrm>
            <a:off x="5066224" y="3168613"/>
            <a:ext cx="0" cy="20043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5066224" y="5172925"/>
            <a:ext cx="20396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 rot="18777566">
            <a:off x="5151269" y="4038383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 rot="18777566">
            <a:off x="5333045" y="4036543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 rot="18777566">
            <a:off x="5514821" y="4034705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 rot="18777566">
            <a:off x="5696597" y="4032867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 rot="18777566">
            <a:off x="5878373" y="4031029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 rot="18777566">
            <a:off x="6060149" y="4029191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 rot="18777566">
            <a:off x="6241925" y="4027353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 rot="18777566">
            <a:off x="6423701" y="4025516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 rot="18777566">
            <a:off x="6787253" y="4023677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 rot="18777566">
            <a:off x="6605477" y="4021839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 rot="18777566">
            <a:off x="6969028" y="4020002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/>
          <p:cNvSpPr txBox="1"/>
          <p:nvPr/>
        </p:nvSpPr>
        <p:spPr>
          <a:xfrm>
            <a:off x="1584249" y="1494887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-1</a:t>
            </a:r>
            <a:endParaRPr lang="en-US" sz="3200" dirty="0"/>
          </a:p>
        </p:txBody>
      </p:sp>
      <p:sp>
        <p:nvSpPr>
          <p:cNvPr id="101" name="TextBox 100"/>
          <p:cNvSpPr txBox="1"/>
          <p:nvPr/>
        </p:nvSpPr>
        <p:spPr>
          <a:xfrm>
            <a:off x="5889625" y="149488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/>
              <a:t>0</a:t>
            </a:r>
            <a:endParaRPr lang="en-US" sz="3200"/>
          </a:p>
        </p:txBody>
      </p:sp>
      <p:sp>
        <p:nvSpPr>
          <p:cNvPr id="102" name="TextBox 101"/>
          <p:cNvSpPr txBox="1"/>
          <p:nvPr/>
        </p:nvSpPr>
        <p:spPr>
          <a:xfrm>
            <a:off x="10157390" y="149488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1</a:t>
            </a:r>
          </a:p>
        </p:txBody>
      </p:sp>
      <p:cxnSp>
        <p:nvCxnSpPr>
          <p:cNvPr id="103" name="Straight Connector 102"/>
          <p:cNvCxnSpPr/>
          <p:nvPr/>
        </p:nvCxnSpPr>
        <p:spPr>
          <a:xfrm>
            <a:off x="9341615" y="3168613"/>
            <a:ext cx="0" cy="20043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9341615" y="5172925"/>
            <a:ext cx="20396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Group 104"/>
          <p:cNvGrpSpPr/>
          <p:nvPr/>
        </p:nvGrpSpPr>
        <p:grpSpPr>
          <a:xfrm rot="21393337">
            <a:off x="9460903" y="3245342"/>
            <a:ext cx="1784851" cy="1696018"/>
            <a:chOff x="993789" y="3385797"/>
            <a:chExt cx="1784851" cy="1696018"/>
          </a:xfrm>
        </p:grpSpPr>
        <p:sp>
          <p:nvSpPr>
            <p:cNvPr id="106" name="Oval 105"/>
            <p:cNvSpPr/>
            <p:nvPr/>
          </p:nvSpPr>
          <p:spPr>
            <a:xfrm rot="16200000">
              <a:off x="992309" y="4994553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 rot="16200000">
              <a:off x="1162217" y="4833822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 rot="16200000">
              <a:off x="1332123" y="4673095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 rot="16200000">
              <a:off x="1502030" y="4512368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 rot="16200000">
              <a:off x="1671937" y="4351641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 rot="16200000">
              <a:off x="1841844" y="4190913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 rot="16200000">
              <a:off x="2011750" y="4030186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 rot="16200000">
              <a:off x="2181657" y="3869459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 rot="16200000">
              <a:off x="2351563" y="3708731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 rot="16200000">
              <a:off x="2521470" y="3548004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 rot="16200000">
              <a:off x="2691379" y="3387277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5414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trend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1851811" y="2082392"/>
            <a:ext cx="8488378" cy="659219"/>
            <a:chOff x="318977" y="3427228"/>
            <a:chExt cx="11430000" cy="659219"/>
          </a:xfrm>
        </p:grpSpPr>
        <p:cxnSp>
          <p:nvCxnSpPr>
            <p:cNvPr id="68" name="Straight Connector 67"/>
            <p:cNvCxnSpPr/>
            <p:nvPr/>
          </p:nvCxnSpPr>
          <p:spPr>
            <a:xfrm>
              <a:off x="318977" y="3756837"/>
              <a:ext cx="1143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318977" y="3427228"/>
              <a:ext cx="0" cy="65921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6033977" y="3427228"/>
              <a:ext cx="0" cy="65921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11748977" y="3427228"/>
              <a:ext cx="0" cy="65921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>
            <a:off x="863870" y="3133818"/>
            <a:ext cx="2039679" cy="2004312"/>
            <a:chOff x="863870" y="3574886"/>
            <a:chExt cx="2039679" cy="2004312"/>
          </a:xfrm>
        </p:grpSpPr>
        <p:cxnSp>
          <p:nvCxnSpPr>
            <p:cNvPr id="73" name="Straight Connector 72"/>
            <p:cNvCxnSpPr/>
            <p:nvPr/>
          </p:nvCxnSpPr>
          <p:spPr>
            <a:xfrm>
              <a:off x="863870" y="3574886"/>
              <a:ext cx="0" cy="200431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863870" y="5579198"/>
              <a:ext cx="20396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oup 74"/>
            <p:cNvGrpSpPr/>
            <p:nvPr/>
          </p:nvGrpSpPr>
          <p:grpSpPr>
            <a:xfrm rot="5400000">
              <a:off x="983158" y="3651614"/>
              <a:ext cx="1784848" cy="1696016"/>
              <a:chOff x="993791" y="3385797"/>
              <a:chExt cx="1784848" cy="1696016"/>
            </a:xfrm>
          </p:grpSpPr>
          <p:sp>
            <p:nvSpPr>
              <p:cNvPr id="76" name="Oval 75"/>
              <p:cNvSpPr/>
              <p:nvPr/>
            </p:nvSpPr>
            <p:spPr>
              <a:xfrm rot="16200000">
                <a:off x="992311" y="4994551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 rot="16200000">
                <a:off x="1162218" y="4833821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 rot="16200000">
                <a:off x="1332124" y="4673094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 rot="16200000">
                <a:off x="1502031" y="4512367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 rot="16200000">
                <a:off x="1671937" y="4351640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 rot="16200000">
                <a:off x="1841844" y="4190913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 rot="16200000">
                <a:off x="2011750" y="4030186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 rot="16200000">
                <a:off x="2181657" y="3869459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 rot="16200000">
                <a:off x="2351563" y="3708731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>
              <a:xfrm rot="16200000">
                <a:off x="2521470" y="3548004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 rot="16200000">
                <a:off x="2691378" y="3387277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87" name="Straight Connector 86"/>
          <p:cNvCxnSpPr/>
          <p:nvPr/>
        </p:nvCxnSpPr>
        <p:spPr>
          <a:xfrm>
            <a:off x="5066224" y="3168613"/>
            <a:ext cx="0" cy="20043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5066224" y="5172925"/>
            <a:ext cx="20396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 rot="18777566">
            <a:off x="5151269" y="4038383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 rot="18777566">
            <a:off x="5333045" y="4036543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 rot="18777566">
            <a:off x="5514821" y="4034705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 rot="18777566">
            <a:off x="5696597" y="4032867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 rot="18777566">
            <a:off x="5878373" y="4031029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 rot="18777566">
            <a:off x="6060149" y="4029191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 rot="18777566">
            <a:off x="6241925" y="4027353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 rot="18777566">
            <a:off x="6423701" y="4025516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 rot="18777566">
            <a:off x="6787253" y="4023677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 rot="18777566">
            <a:off x="6605477" y="4021839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 rot="18777566">
            <a:off x="6969028" y="4020002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/>
          <p:cNvSpPr txBox="1"/>
          <p:nvPr/>
        </p:nvSpPr>
        <p:spPr>
          <a:xfrm>
            <a:off x="1584249" y="1494887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-1</a:t>
            </a:r>
            <a:endParaRPr lang="en-US" sz="3200" dirty="0"/>
          </a:p>
        </p:txBody>
      </p:sp>
      <p:sp>
        <p:nvSpPr>
          <p:cNvPr id="101" name="TextBox 100"/>
          <p:cNvSpPr txBox="1"/>
          <p:nvPr/>
        </p:nvSpPr>
        <p:spPr>
          <a:xfrm>
            <a:off x="5889625" y="149488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/>
              <a:t>0</a:t>
            </a:r>
            <a:endParaRPr lang="en-US" sz="3200"/>
          </a:p>
        </p:txBody>
      </p:sp>
      <p:sp>
        <p:nvSpPr>
          <p:cNvPr id="102" name="TextBox 101"/>
          <p:cNvSpPr txBox="1"/>
          <p:nvPr/>
        </p:nvSpPr>
        <p:spPr>
          <a:xfrm>
            <a:off x="10157390" y="149488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1</a:t>
            </a:r>
          </a:p>
        </p:txBody>
      </p:sp>
      <p:cxnSp>
        <p:nvCxnSpPr>
          <p:cNvPr id="103" name="Straight Connector 102"/>
          <p:cNvCxnSpPr/>
          <p:nvPr/>
        </p:nvCxnSpPr>
        <p:spPr>
          <a:xfrm>
            <a:off x="9341615" y="3168613"/>
            <a:ext cx="0" cy="20043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9341615" y="5172925"/>
            <a:ext cx="20396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Group 104"/>
          <p:cNvGrpSpPr/>
          <p:nvPr/>
        </p:nvGrpSpPr>
        <p:grpSpPr>
          <a:xfrm rot="21393337">
            <a:off x="9460903" y="3245342"/>
            <a:ext cx="1784851" cy="1696018"/>
            <a:chOff x="993789" y="3385797"/>
            <a:chExt cx="1784851" cy="1696018"/>
          </a:xfrm>
        </p:grpSpPr>
        <p:sp>
          <p:nvSpPr>
            <p:cNvPr id="106" name="Oval 105"/>
            <p:cNvSpPr/>
            <p:nvPr/>
          </p:nvSpPr>
          <p:spPr>
            <a:xfrm rot="16200000">
              <a:off x="992309" y="4994553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 rot="16200000">
              <a:off x="1162217" y="4833822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 rot="16200000">
              <a:off x="1332123" y="4673095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 rot="16200000">
              <a:off x="1502030" y="4512368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 rot="16200000">
              <a:off x="1671937" y="4351641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 rot="16200000">
              <a:off x="1841844" y="4190913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 rot="16200000">
              <a:off x="2011750" y="4030186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 rot="16200000">
              <a:off x="2181657" y="3869459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 rot="16200000">
              <a:off x="2351563" y="3708731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 rot="16200000">
              <a:off x="2521470" y="3548004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 rot="16200000">
              <a:off x="2691379" y="3387277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31364" y="5405268"/>
            <a:ext cx="26238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Increasing event</a:t>
            </a:r>
          </a:p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frequency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8968948" y="5405268"/>
            <a:ext cx="27424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432FF"/>
                </a:solidFill>
              </a:rPr>
              <a:t>Decreasing event</a:t>
            </a:r>
          </a:p>
          <a:p>
            <a:pPr algn="ctr"/>
            <a:r>
              <a:rPr lang="en-US" sz="2800" b="1" dirty="0" smtClean="0">
                <a:solidFill>
                  <a:srgbClr val="0432FF"/>
                </a:solidFill>
              </a:rPr>
              <a:t>frequency</a:t>
            </a:r>
            <a:endParaRPr lang="en-US" sz="28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29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trend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580151" y="2541012"/>
                <a:ext cx="5031698" cy="14639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𝑟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4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𝑥𝑖</m:t>
                                  </m:r>
                                </m:sub>
                              </m:sSub>
                              <m: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4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𝑦𝑖</m:t>
                                  </m:r>
                                </m:sub>
                              </m:sSub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151" y="2541012"/>
                <a:ext cx="5031698" cy="146399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/>
          <p:cNvSpPr txBox="1"/>
          <p:nvPr/>
        </p:nvSpPr>
        <p:spPr>
          <a:xfrm>
            <a:off x="634843" y="1725939"/>
            <a:ext cx="5743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Pearson </a:t>
            </a:r>
            <a:r>
              <a:rPr lang="en-US" sz="3200" b="1" smtClean="0">
                <a:solidFill>
                  <a:srgbClr val="0432FF"/>
                </a:solidFill>
              </a:rPr>
              <a:t>correlation coefficient, </a:t>
            </a:r>
            <a:r>
              <a:rPr lang="en-US" sz="3200" b="1" dirty="0" smtClean="0">
                <a:solidFill>
                  <a:srgbClr val="0432FF"/>
                </a:solidFill>
              </a:rPr>
              <a:t>r</a:t>
            </a:r>
            <a:endParaRPr lang="en-US" sz="32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0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trend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662079" y="5050375"/>
                <a:ext cx="6867842" cy="1451038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4400" b="0" i="1" smtClean="0">
                              <a:latin typeface="Cambria Math"/>
                            </a:rPr>
                            <m:t>𝑟</m:t>
                          </m:r>
                        </m:e>
                        <m:sup>
                          <m:r>
                            <a:rPr lang="en-GB" sz="44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GB" sz="4400" b="0" i="1" smtClean="0">
                          <a:latin typeface="Cambria Math"/>
                        </a:rPr>
                        <m:t>=1−</m:t>
                      </m:r>
                      <m:f>
                        <m:fPr>
                          <m:ctrlPr>
                            <a:rPr lang="en-GB" sz="4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sz="4400" b="0" i="1" smtClean="0">
                              <a:latin typeface="Cambria Math"/>
                            </a:rPr>
                            <m:t>6</m:t>
                          </m:r>
                          <m:nary>
                            <m:naryPr>
                              <m:chr m:val="∑"/>
                              <m:ctrlPr>
                                <a:rPr lang="en-GB" sz="4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4400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GB" sz="44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4400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sz="44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sz="4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4400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GB" sz="4400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GB" sz="4400" b="0" i="1" smtClean="0">
                                          <a:latin typeface="Cambria Math"/>
                                        </a:rPr>
                                        <m:t>𝑅</m:t>
                                      </m:r>
                                      <m:d>
                                        <m:dPr>
                                          <m:ctrlPr>
                                            <a:rPr lang="en-GB" sz="4400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b="0" i="1" smtClean="0">
                                                  <a:latin typeface="Cambria Math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b="0" i="1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44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GB" sz="4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GB" sz="4400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r>
                            <a:rPr lang="en-GB" sz="4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44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079" y="5050375"/>
                <a:ext cx="6867842" cy="145103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580151" y="2541012"/>
                <a:ext cx="5031698" cy="14639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𝑟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4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𝑥𝑖</m:t>
                                  </m:r>
                                </m:sub>
                              </m:sSub>
                              <m: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4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𝑦𝑖</m:t>
                                  </m:r>
                                </m:sub>
                              </m:sSub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151" y="2541012"/>
                <a:ext cx="5031698" cy="146399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/>
          <p:cNvSpPr txBox="1"/>
          <p:nvPr/>
        </p:nvSpPr>
        <p:spPr>
          <a:xfrm>
            <a:off x="634843" y="1725939"/>
            <a:ext cx="5743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Pearson </a:t>
            </a:r>
            <a:r>
              <a:rPr lang="en-US" sz="3200" b="1" smtClean="0">
                <a:solidFill>
                  <a:srgbClr val="0432FF"/>
                </a:solidFill>
              </a:rPr>
              <a:t>correlation coefficient, </a:t>
            </a:r>
            <a:r>
              <a:rPr lang="en-US" sz="3200" b="1" dirty="0" smtClean="0">
                <a:solidFill>
                  <a:srgbClr val="0432FF"/>
                </a:solidFill>
              </a:rPr>
              <a:t>r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34843" y="4235301"/>
            <a:ext cx="7047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Spearman rank correlation coefficient, r’</a:t>
            </a:r>
            <a:endParaRPr 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3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trend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662079" y="5050375"/>
                <a:ext cx="6867842" cy="1451038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4400" b="0" i="1" smtClean="0">
                              <a:latin typeface="Cambria Math"/>
                            </a:rPr>
                            <m:t>𝑟</m:t>
                          </m:r>
                        </m:e>
                        <m:sup>
                          <m:r>
                            <a:rPr lang="en-GB" sz="44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GB" sz="4400" b="0" i="1" smtClean="0">
                          <a:latin typeface="Cambria Math"/>
                        </a:rPr>
                        <m:t>=1−</m:t>
                      </m:r>
                      <m:f>
                        <m:fPr>
                          <m:ctrlPr>
                            <a:rPr lang="en-GB" sz="4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sz="4400" b="0" i="1" smtClean="0">
                              <a:latin typeface="Cambria Math"/>
                            </a:rPr>
                            <m:t>6</m:t>
                          </m:r>
                          <m:nary>
                            <m:naryPr>
                              <m:chr m:val="∑"/>
                              <m:ctrlPr>
                                <a:rPr lang="en-GB" sz="4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4400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GB" sz="44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4400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sz="44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sz="4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4400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GB" sz="4400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GB" sz="4400" b="0" i="1" smtClean="0">
                                          <a:latin typeface="Cambria Math"/>
                                        </a:rPr>
                                        <m:t>𝑅</m:t>
                                      </m:r>
                                      <m:d>
                                        <m:dPr>
                                          <m:ctrlPr>
                                            <a:rPr lang="en-GB" sz="4400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b="0" i="1" smtClean="0">
                                                  <a:latin typeface="Cambria Math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b="0" i="1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44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GB" sz="4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GB" sz="4400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r>
                            <a:rPr lang="en-GB" sz="4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44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079" y="5050375"/>
                <a:ext cx="6867842" cy="145103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580151" y="2541012"/>
                <a:ext cx="5031698" cy="14639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𝑟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4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𝑥𝑖</m:t>
                                  </m:r>
                                </m:sub>
                              </m:sSub>
                              <m: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4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𝑦𝑖</m:t>
                                  </m:r>
                                </m:sub>
                              </m:sSub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151" y="2541012"/>
                <a:ext cx="5031698" cy="146399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/>
          <p:cNvSpPr txBox="1"/>
          <p:nvPr/>
        </p:nvSpPr>
        <p:spPr>
          <a:xfrm>
            <a:off x="634843" y="1725939"/>
            <a:ext cx="5743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Pearson </a:t>
            </a:r>
            <a:r>
              <a:rPr lang="en-US" sz="3200" b="1" smtClean="0">
                <a:solidFill>
                  <a:srgbClr val="0432FF"/>
                </a:solidFill>
              </a:rPr>
              <a:t>correlation coefficient, </a:t>
            </a:r>
            <a:r>
              <a:rPr lang="en-US" sz="3200" b="1" dirty="0" smtClean="0">
                <a:solidFill>
                  <a:srgbClr val="0432FF"/>
                </a:solidFill>
              </a:rPr>
              <a:t>r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34843" y="4235301"/>
            <a:ext cx="7047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Spearman rank correlation coefficient, r’</a:t>
            </a:r>
            <a:endParaRPr lang="en-US" sz="3200" b="1" dirty="0">
              <a:solidFill>
                <a:srgbClr val="C0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339929" y="1725939"/>
            <a:ext cx="3367974" cy="3094137"/>
            <a:chOff x="332653" y="1878339"/>
            <a:chExt cx="3367974" cy="3094137"/>
          </a:xfrm>
        </p:grpSpPr>
        <p:sp>
          <p:nvSpPr>
            <p:cNvPr id="9" name="TextBox 8"/>
            <p:cNvSpPr txBox="1"/>
            <p:nvPr/>
          </p:nvSpPr>
          <p:spPr>
            <a:xfrm>
              <a:off x="1276822" y="1878339"/>
              <a:ext cx="24238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b="1" dirty="0" smtClean="0"/>
                <a:t>PARAMETRIC</a:t>
              </a:r>
              <a:endParaRPr lang="en-US" sz="32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2653" y="4387701"/>
              <a:ext cx="33679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b="1" smtClean="0"/>
                <a:t>NON-PARAMETRIC</a:t>
              </a:r>
              <a:endParaRPr lang="en-US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9308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/>
          <p:cNvSpPr txBox="1"/>
          <p:nvPr/>
        </p:nvSpPr>
        <p:spPr>
          <a:xfrm>
            <a:off x="634843" y="1725939"/>
            <a:ext cx="7047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Spearman rank correlation coefficient, r’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trend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8236" y="3988335"/>
            <a:ext cx="112955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err="1">
                <a:latin typeface="Courier" charset="0"/>
                <a:ea typeface="Courier" charset="0"/>
                <a:cs typeface="Courier" charset="0"/>
              </a:rPr>
              <a:t>cor.test</a:t>
            </a:r>
            <a:r>
              <a:rPr lang="en-GB" sz="2800" dirty="0">
                <a:latin typeface="Courier" charset="0"/>
                <a:ea typeface="Courier" charset="0"/>
                <a:cs typeface="Courier" charset="0"/>
              </a:rPr>
              <a:t>(x = </a:t>
            </a:r>
            <a:r>
              <a:rPr lang="en-GB" sz="2800" dirty="0" smtClean="0">
                <a:latin typeface="Courier" charset="0"/>
                <a:ea typeface="Courier" charset="0"/>
                <a:cs typeface="Courier" charset="0"/>
              </a:rPr>
              <a:t>x, </a:t>
            </a:r>
            <a:r>
              <a:rPr lang="en-GB" sz="2800" dirty="0">
                <a:latin typeface="Courier" charset="0"/>
                <a:ea typeface="Courier" charset="0"/>
                <a:cs typeface="Courier" charset="0"/>
              </a:rPr>
              <a:t>y = </a:t>
            </a:r>
            <a:r>
              <a:rPr lang="en-GB" sz="2800" dirty="0" smtClean="0">
                <a:latin typeface="Courier" charset="0"/>
                <a:ea typeface="Courier" charset="0"/>
                <a:cs typeface="Courier" charset="0"/>
              </a:rPr>
              <a:t>y, </a:t>
            </a:r>
            <a:r>
              <a:rPr lang="en-GB" sz="2800" dirty="0">
                <a:latin typeface="Courier" charset="0"/>
                <a:ea typeface="Courier" charset="0"/>
                <a:cs typeface="Courier" charset="0"/>
              </a:rPr>
              <a:t>type = "spearman")$</a:t>
            </a:r>
            <a:r>
              <a:rPr lang="en-GB" sz="2800" dirty="0" smtClean="0">
                <a:latin typeface="Courier" charset="0"/>
                <a:ea typeface="Courier" charset="0"/>
                <a:cs typeface="Courier" charset="0"/>
              </a:rPr>
              <a:t>estimate</a:t>
            </a:r>
          </a:p>
          <a:p>
            <a:pPr algn="ctr"/>
            <a:r>
              <a:rPr lang="en-GB" sz="2800" dirty="0" err="1" smtClean="0">
                <a:latin typeface="Courier" charset="0"/>
                <a:ea typeface="Courier" charset="0"/>
                <a:cs typeface="Courier" charset="0"/>
              </a:rPr>
              <a:t>cor.test</a:t>
            </a:r>
            <a:r>
              <a:rPr lang="en-GB" sz="2800" dirty="0" smtClean="0">
                <a:latin typeface="Courier" charset="0"/>
                <a:ea typeface="Courier" charset="0"/>
                <a:cs typeface="Courier" charset="0"/>
              </a:rPr>
              <a:t>(x </a:t>
            </a:r>
            <a:r>
              <a:rPr lang="en-GB" sz="2800" dirty="0">
                <a:latin typeface="Courier" charset="0"/>
                <a:ea typeface="Courier" charset="0"/>
                <a:cs typeface="Courier" charset="0"/>
              </a:rPr>
              <a:t>= x, y = y, type = "spearman</a:t>
            </a:r>
            <a:r>
              <a:rPr lang="en-GB" sz="2800" dirty="0" smtClean="0">
                <a:latin typeface="Courier" charset="0"/>
                <a:ea typeface="Courier" charset="0"/>
                <a:cs typeface="Courier" charset="0"/>
              </a:rPr>
              <a:t>")$</a:t>
            </a:r>
            <a:r>
              <a:rPr lang="en-GB" sz="2800" dirty="0" err="1" smtClean="0">
                <a:latin typeface="Courier" charset="0"/>
                <a:ea typeface="Courier" charset="0"/>
                <a:cs typeface="Courier" charset="0"/>
              </a:rPr>
              <a:t>p.value</a:t>
            </a:r>
            <a:endParaRPr lang="tr-TR" sz="28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734" y="3139760"/>
            <a:ext cx="928532" cy="71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70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trend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8" y="1458805"/>
            <a:ext cx="12103444" cy="552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0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trend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895" y="1569270"/>
            <a:ext cx="5280211" cy="500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Series of events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" r="12494"/>
          <a:stretch/>
        </p:blipFill>
        <p:spPr>
          <a:xfrm>
            <a:off x="1589046" y="1531254"/>
            <a:ext cx="3788440" cy="25042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878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66377" y="1835073"/>
            <a:ext cx="10178455" cy="523220"/>
            <a:chOff x="1666377" y="6041761"/>
            <a:chExt cx="10178455" cy="523220"/>
          </a:xfrm>
        </p:grpSpPr>
        <p:sp>
          <p:nvSpPr>
            <p:cNvPr id="28" name="TextBox 27"/>
            <p:cNvSpPr txBox="1"/>
            <p:nvPr/>
          </p:nvSpPr>
          <p:spPr>
            <a:xfrm>
              <a:off x="1666377" y="6041761"/>
              <a:ext cx="12868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00B050"/>
                  </a:solidFill>
                </a:rPr>
                <a:t>Pattern</a:t>
              </a:r>
              <a:endParaRPr lang="en-US" sz="2800" b="1" dirty="0">
                <a:solidFill>
                  <a:srgbClr val="00B050"/>
                </a:solidFill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2984221" y="6143472"/>
              <a:ext cx="8860611" cy="421509"/>
              <a:chOff x="2993932" y="5010652"/>
              <a:chExt cx="8860611" cy="421509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2993932" y="5221406"/>
                <a:ext cx="88606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2993932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11854543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Oval 33"/>
            <p:cNvSpPr/>
            <p:nvPr/>
          </p:nvSpPr>
          <p:spPr>
            <a:xfrm>
              <a:off x="3137655" y="628041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3355424" y="628041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4322472" y="628041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5978826" y="628041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196595" y="628041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7163643" y="628041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9571109" y="628041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9788878" y="628041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0755926" y="628041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pattern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18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97"/>
          <a:stretch/>
        </p:blipFill>
        <p:spPr>
          <a:xfrm>
            <a:off x="2282056" y="2528919"/>
            <a:ext cx="7627889" cy="414486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666377" y="1835073"/>
            <a:ext cx="10178455" cy="523220"/>
            <a:chOff x="1666377" y="6041761"/>
            <a:chExt cx="10178455" cy="523220"/>
          </a:xfrm>
        </p:grpSpPr>
        <p:sp>
          <p:nvSpPr>
            <p:cNvPr id="28" name="TextBox 27"/>
            <p:cNvSpPr txBox="1"/>
            <p:nvPr/>
          </p:nvSpPr>
          <p:spPr>
            <a:xfrm>
              <a:off x="1666377" y="6041761"/>
              <a:ext cx="12868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00B050"/>
                  </a:solidFill>
                </a:rPr>
                <a:t>Pattern</a:t>
              </a:r>
              <a:endParaRPr lang="en-US" sz="2800" b="1" dirty="0">
                <a:solidFill>
                  <a:srgbClr val="00B050"/>
                </a:solidFill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2984221" y="6143472"/>
              <a:ext cx="8860611" cy="421509"/>
              <a:chOff x="2993932" y="5010652"/>
              <a:chExt cx="8860611" cy="421509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2993932" y="5221406"/>
                <a:ext cx="88606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2993932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11854543" y="5010652"/>
                <a:ext cx="0" cy="4215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Oval 33"/>
            <p:cNvSpPr/>
            <p:nvPr/>
          </p:nvSpPr>
          <p:spPr>
            <a:xfrm>
              <a:off x="3137655" y="628041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3355424" y="628041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4322472" y="628041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5978826" y="628041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196595" y="628041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7163643" y="628041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9571109" y="628041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9788878" y="628041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0755926" y="6280419"/>
              <a:ext cx="147615" cy="1476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Testing for pattern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85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8B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00"/>
          <a:stretch/>
        </p:blipFill>
        <p:spPr>
          <a:xfrm>
            <a:off x="0" y="1330912"/>
            <a:ext cx="12228682" cy="55270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52" t="19407" r="27516" b="22196"/>
          <a:stretch/>
        </p:blipFill>
        <p:spPr>
          <a:xfrm>
            <a:off x="72787" y="1427378"/>
            <a:ext cx="1842074" cy="236472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417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8B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00"/>
          <a:stretch/>
        </p:blipFill>
        <p:spPr>
          <a:xfrm>
            <a:off x="0" y="1330912"/>
            <a:ext cx="12228682" cy="55270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3270" y="1480570"/>
            <a:ext cx="1200546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13754" y="1480570"/>
            <a:ext cx="11964493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cs-CZ" sz="2400" dirty="0" err="1">
                <a:latin typeface="Courier" charset="0"/>
                <a:ea typeface="Courier" charset="0"/>
                <a:cs typeface="Courier" charset="0"/>
              </a:rPr>
              <a:t>EtnaEruptionYears</a:t>
            </a:r>
            <a:r>
              <a:rPr lang="cs-CZ" sz="2400" dirty="0">
                <a:latin typeface="Courier" charset="0"/>
                <a:ea typeface="Courier" charset="0"/>
                <a:cs typeface="Courier" charset="0"/>
              </a:rPr>
              <a:t> &lt;- c(1169, 1169, 1329, 1329, 1536, 1669, 1669</a:t>
            </a:r>
            <a:r>
              <a:rPr lang="cs-CZ" sz="2400" dirty="0" smtClean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cs-CZ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cs-CZ" sz="2400" dirty="0" smtClean="0">
                <a:latin typeface="Courier" charset="0"/>
                <a:ea typeface="Courier" charset="0"/>
                <a:cs typeface="Courier" charset="0"/>
              </a:rPr>
              <a:t> 1693</a:t>
            </a:r>
            <a:r>
              <a:rPr lang="cs-CZ" sz="2400" dirty="0">
                <a:latin typeface="Courier" charset="0"/>
                <a:ea typeface="Courier" charset="0"/>
                <a:cs typeface="Courier" charset="0"/>
              </a:rPr>
              <a:t>, 1832</a:t>
            </a:r>
            <a:r>
              <a:rPr lang="cs-CZ" sz="2400" dirty="0" smtClean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cs-CZ" sz="2400" dirty="0">
                <a:latin typeface="Courier" charset="0"/>
                <a:ea typeface="Courier" charset="0"/>
                <a:cs typeface="Courier" charset="0"/>
              </a:rPr>
              <a:t>1843, 1868, 1928, 1929, 1979, 1981, 1984, </a:t>
            </a:r>
            <a:r>
              <a:rPr lang="cs-CZ" sz="2400" dirty="0" smtClean="0">
                <a:latin typeface="Courier" charset="0"/>
                <a:ea typeface="Courier" charset="0"/>
                <a:cs typeface="Courier" charset="0"/>
              </a:rPr>
              <a:t>1985,</a:t>
            </a:r>
          </a:p>
          <a:p>
            <a:r>
              <a:rPr lang="cs-CZ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cs-CZ" sz="2400" dirty="0" smtClean="0">
                <a:latin typeface="Courier" charset="0"/>
                <a:ea typeface="Courier" charset="0"/>
                <a:cs typeface="Courier" charset="0"/>
              </a:rPr>
              <a:t> 1987</a:t>
            </a:r>
            <a:r>
              <a:rPr lang="cs-CZ" sz="2400" dirty="0">
                <a:latin typeface="Courier" charset="0"/>
                <a:ea typeface="Courier" charset="0"/>
                <a:cs typeface="Courier" charset="0"/>
              </a:rPr>
              <a:t>, 1991</a:t>
            </a:r>
            <a:r>
              <a:rPr lang="cs-CZ" sz="2400" dirty="0" smtClean="0">
                <a:latin typeface="Courier" charset="0"/>
                <a:ea typeface="Courier" charset="0"/>
                <a:cs typeface="Courier" charset="0"/>
              </a:rPr>
              <a:t>)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46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8B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00"/>
          <a:stretch/>
        </p:blipFill>
        <p:spPr>
          <a:xfrm>
            <a:off x="0" y="1330912"/>
            <a:ext cx="12228682" cy="55270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13754" y="5669279"/>
            <a:ext cx="11964493" cy="1079129"/>
            <a:chOff x="113754" y="3108960"/>
            <a:chExt cx="11964493" cy="1079129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Rectangle 7"/>
            <p:cNvSpPr/>
            <p:nvPr/>
          </p:nvSpPr>
          <p:spPr>
            <a:xfrm>
              <a:off x="113754" y="3108960"/>
              <a:ext cx="11964493" cy="10791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19702" y="3162530"/>
              <a:ext cx="11752596" cy="971988"/>
              <a:chOff x="225907" y="4171276"/>
              <a:chExt cx="11752596" cy="971988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613186" y="4171276"/>
                <a:ext cx="10942322" cy="623944"/>
                <a:chOff x="613186" y="4171276"/>
                <a:chExt cx="10942322" cy="623944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613186" y="4300368"/>
                  <a:ext cx="10942322" cy="365761"/>
                  <a:chOff x="613186" y="5443368"/>
                  <a:chExt cx="10942322" cy="699247"/>
                </a:xfrm>
              </p:grpSpPr>
              <p:cxnSp>
                <p:nvCxnSpPr>
                  <p:cNvPr id="15" name="Straight Connector 14"/>
                  <p:cNvCxnSpPr/>
                  <p:nvPr/>
                </p:nvCxnSpPr>
                <p:spPr>
                  <a:xfrm flipV="1">
                    <a:off x="613186" y="5443368"/>
                    <a:ext cx="0" cy="699247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/>
                  <p:cNvCxnSpPr/>
                  <p:nvPr/>
                </p:nvCxnSpPr>
                <p:spPr>
                  <a:xfrm flipV="1">
                    <a:off x="11555506" y="5443368"/>
                    <a:ext cx="0" cy="699247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Connector 16"/>
                  <p:cNvCxnSpPr/>
                  <p:nvPr/>
                </p:nvCxnSpPr>
                <p:spPr>
                  <a:xfrm flipV="1">
                    <a:off x="613186" y="5792991"/>
                    <a:ext cx="10942322" cy="1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045" t="47216" r="6508" b="45129"/>
                <a:stretch/>
              </p:blipFill>
              <p:spPr>
                <a:xfrm>
                  <a:off x="2237591" y="4171276"/>
                  <a:ext cx="9317915" cy="623944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/>
              <p:cNvSpPr txBox="1"/>
              <p:nvPr/>
            </p:nvSpPr>
            <p:spPr>
              <a:xfrm>
                <a:off x="225907" y="4635432"/>
                <a:ext cx="806631" cy="507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 smtClean="0"/>
                  <a:t>1000</a:t>
                </a:r>
                <a:endParaRPr lang="en-US" sz="2400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1171872" y="4635432"/>
                <a:ext cx="806631" cy="507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/>
                  <a:t>2</a:t>
                </a:r>
                <a:r>
                  <a:rPr lang="en-US" sz="2400" smtClean="0"/>
                  <a:t>000</a:t>
                </a:r>
                <a:endParaRPr lang="en-US" sz="2400"/>
              </a:p>
            </p:txBody>
          </p:sp>
        </p:grpSp>
      </p:grpSp>
      <p:sp>
        <p:nvSpPr>
          <p:cNvPr id="19" name="Rectangle 18"/>
          <p:cNvSpPr/>
          <p:nvPr/>
        </p:nvSpPr>
        <p:spPr>
          <a:xfrm>
            <a:off x="93270" y="1480570"/>
            <a:ext cx="1200546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13754" y="1480570"/>
            <a:ext cx="11964493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cs-CZ" sz="2400" dirty="0" err="1">
                <a:latin typeface="Courier" charset="0"/>
                <a:ea typeface="Courier" charset="0"/>
                <a:cs typeface="Courier" charset="0"/>
              </a:rPr>
              <a:t>EtnaEruptionYears</a:t>
            </a:r>
            <a:r>
              <a:rPr lang="cs-CZ" sz="2400" dirty="0">
                <a:latin typeface="Courier" charset="0"/>
                <a:ea typeface="Courier" charset="0"/>
                <a:cs typeface="Courier" charset="0"/>
              </a:rPr>
              <a:t> &lt;- c(1169, 1169, 1329, 1329, 1536, 1669, 1669</a:t>
            </a:r>
            <a:r>
              <a:rPr lang="cs-CZ" sz="2400" dirty="0" smtClean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cs-CZ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cs-CZ" sz="2400" dirty="0" smtClean="0">
                <a:latin typeface="Courier" charset="0"/>
                <a:ea typeface="Courier" charset="0"/>
                <a:cs typeface="Courier" charset="0"/>
              </a:rPr>
              <a:t> 1693</a:t>
            </a:r>
            <a:r>
              <a:rPr lang="cs-CZ" sz="2400" dirty="0">
                <a:latin typeface="Courier" charset="0"/>
                <a:ea typeface="Courier" charset="0"/>
                <a:cs typeface="Courier" charset="0"/>
              </a:rPr>
              <a:t>, 1832</a:t>
            </a:r>
            <a:r>
              <a:rPr lang="cs-CZ" sz="2400" dirty="0" smtClean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cs-CZ" sz="2400" dirty="0">
                <a:latin typeface="Courier" charset="0"/>
                <a:ea typeface="Courier" charset="0"/>
                <a:cs typeface="Courier" charset="0"/>
              </a:rPr>
              <a:t>1843, 1868, 1928, 1929, 1979, 1981, 1984, </a:t>
            </a:r>
            <a:r>
              <a:rPr lang="cs-CZ" sz="2400" dirty="0" smtClean="0">
                <a:latin typeface="Courier" charset="0"/>
                <a:ea typeface="Courier" charset="0"/>
                <a:cs typeface="Courier" charset="0"/>
              </a:rPr>
              <a:t>1985,</a:t>
            </a:r>
          </a:p>
          <a:p>
            <a:r>
              <a:rPr lang="cs-CZ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cs-CZ" sz="2400" dirty="0" smtClean="0">
                <a:latin typeface="Courier" charset="0"/>
                <a:ea typeface="Courier" charset="0"/>
                <a:cs typeface="Courier" charset="0"/>
              </a:rPr>
              <a:t> 1987</a:t>
            </a:r>
            <a:r>
              <a:rPr lang="cs-CZ" sz="2400" dirty="0">
                <a:latin typeface="Courier" charset="0"/>
                <a:ea typeface="Courier" charset="0"/>
                <a:cs typeface="Courier" charset="0"/>
              </a:rPr>
              <a:t>, 1991</a:t>
            </a:r>
            <a:r>
              <a:rPr lang="cs-CZ" sz="2400" dirty="0" smtClean="0">
                <a:latin typeface="Courier" charset="0"/>
                <a:ea typeface="Courier" charset="0"/>
                <a:cs typeface="Courier" charset="0"/>
              </a:rPr>
              <a:t>)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6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662079" y="1607936"/>
                <a:ext cx="6867842" cy="1451038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4400" b="0" i="1" smtClean="0">
                              <a:latin typeface="Cambria Math"/>
                            </a:rPr>
                            <m:t>𝑟</m:t>
                          </m:r>
                        </m:e>
                        <m:sup>
                          <m:r>
                            <a:rPr lang="en-GB" sz="44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GB" sz="4400" b="0" i="1" smtClean="0">
                          <a:latin typeface="Cambria Math"/>
                        </a:rPr>
                        <m:t>=1−</m:t>
                      </m:r>
                      <m:f>
                        <m:fPr>
                          <m:ctrlPr>
                            <a:rPr lang="en-GB" sz="4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sz="4400" b="0" i="1" smtClean="0">
                              <a:latin typeface="Cambria Math"/>
                            </a:rPr>
                            <m:t>6</m:t>
                          </m:r>
                          <m:nary>
                            <m:naryPr>
                              <m:chr m:val="∑"/>
                              <m:ctrlPr>
                                <a:rPr lang="en-GB" sz="4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4400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GB" sz="44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4400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sz="44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sz="4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4400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GB" sz="4400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GB" sz="4400" b="0" i="1" smtClean="0">
                                          <a:latin typeface="Cambria Math"/>
                                        </a:rPr>
                                        <m:t>𝑅</m:t>
                                      </m:r>
                                      <m:d>
                                        <m:dPr>
                                          <m:ctrlPr>
                                            <a:rPr lang="en-GB" sz="4400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b="0" i="1" smtClean="0">
                                                  <a:latin typeface="Cambria Math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b="0" i="1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44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GB" sz="4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GB" sz="4400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r>
                            <a:rPr lang="en-GB" sz="4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44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079" y="1607936"/>
                <a:ext cx="6867842" cy="145103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897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662079" y="1607936"/>
                <a:ext cx="6867842" cy="1451038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4400" b="0" i="1" smtClean="0">
                              <a:latin typeface="Cambria Math"/>
                            </a:rPr>
                            <m:t>𝑟</m:t>
                          </m:r>
                        </m:e>
                        <m:sup>
                          <m:r>
                            <a:rPr lang="en-GB" sz="44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GB" sz="4400" b="0" i="1" smtClean="0">
                          <a:latin typeface="Cambria Math"/>
                        </a:rPr>
                        <m:t>=1−</m:t>
                      </m:r>
                      <m:f>
                        <m:fPr>
                          <m:ctrlPr>
                            <a:rPr lang="en-GB" sz="4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sz="4400" b="0" i="1" smtClean="0">
                              <a:latin typeface="Cambria Math"/>
                            </a:rPr>
                            <m:t>6</m:t>
                          </m:r>
                          <m:nary>
                            <m:naryPr>
                              <m:chr m:val="∑"/>
                              <m:ctrlPr>
                                <a:rPr lang="en-GB" sz="4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4400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GB" sz="44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4400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sz="44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sz="4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4400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GB" sz="4400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GB" sz="4400" b="0" i="1" smtClean="0">
                                          <a:latin typeface="Cambria Math"/>
                                        </a:rPr>
                                        <m:t>𝑅</m:t>
                                      </m:r>
                                      <m:d>
                                        <m:dPr>
                                          <m:ctrlPr>
                                            <a:rPr lang="en-GB" sz="4400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b="0" i="1" smtClean="0">
                                                  <a:latin typeface="Cambria Math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b="0" i="1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44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GB" sz="4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GB" sz="4400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r>
                            <a:rPr lang="en-GB" sz="4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44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079" y="1607936"/>
                <a:ext cx="6867842" cy="145103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1579379" y="3418926"/>
            <a:ext cx="9033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dirty="0" err="1" smtClean="0">
                <a:latin typeface="Courier" charset="0"/>
                <a:ea typeface="Courier" charset="0"/>
                <a:cs typeface="Courier" charset="0"/>
              </a:rPr>
              <a:t>diff</a:t>
            </a:r>
            <a:r>
              <a:rPr lang="de-DE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de-DE" sz="2400" dirty="0" err="1" smtClean="0">
                <a:latin typeface="Courier" charset="0"/>
                <a:ea typeface="Courier" charset="0"/>
                <a:cs typeface="Courier" charset="0"/>
              </a:rPr>
              <a:t>EtnaEruptionYears</a:t>
            </a:r>
            <a:r>
              <a:rPr lang="de-DE" sz="2400" dirty="0" smtClean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algn="ctr"/>
            <a:r>
              <a:rPr lang="de-DE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0 160 0 207 133 0 24 139 11 25 60 1 50 2 3 1 2 4</a:t>
            </a:r>
            <a:endParaRPr lang="en-US" sz="24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1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662079" y="1607936"/>
                <a:ext cx="6867842" cy="1451038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4400" b="0" i="1" smtClean="0">
                              <a:latin typeface="Cambria Math"/>
                            </a:rPr>
                            <m:t>𝑟</m:t>
                          </m:r>
                        </m:e>
                        <m:sup>
                          <m:r>
                            <a:rPr lang="en-GB" sz="44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GB" sz="4400" b="0" i="1" smtClean="0">
                          <a:latin typeface="Cambria Math"/>
                        </a:rPr>
                        <m:t>=1−</m:t>
                      </m:r>
                      <m:f>
                        <m:fPr>
                          <m:ctrlPr>
                            <a:rPr lang="en-GB" sz="4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sz="4400" b="0" i="1" smtClean="0">
                              <a:latin typeface="Cambria Math"/>
                            </a:rPr>
                            <m:t>6</m:t>
                          </m:r>
                          <m:nary>
                            <m:naryPr>
                              <m:chr m:val="∑"/>
                              <m:ctrlPr>
                                <a:rPr lang="en-GB" sz="4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4400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GB" sz="44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4400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sz="44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sz="4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4400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GB" sz="4400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GB" sz="4400" b="0" i="1" smtClean="0">
                                          <a:latin typeface="Cambria Math"/>
                                        </a:rPr>
                                        <m:t>𝑅</m:t>
                                      </m:r>
                                      <m:d>
                                        <m:dPr>
                                          <m:ctrlPr>
                                            <a:rPr lang="en-GB" sz="4400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b="0" i="1" smtClean="0">
                                                  <a:latin typeface="Cambria Math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b="0" i="1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44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GB" sz="4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GB" sz="4400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r>
                            <a:rPr lang="en-GB" sz="4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44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079" y="1607936"/>
                <a:ext cx="6867842" cy="145103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1579379" y="3418926"/>
            <a:ext cx="9033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dirty="0" err="1" smtClean="0">
                <a:latin typeface="Courier" charset="0"/>
                <a:ea typeface="Courier" charset="0"/>
                <a:cs typeface="Courier" charset="0"/>
              </a:rPr>
              <a:t>diff</a:t>
            </a:r>
            <a:r>
              <a:rPr lang="de-DE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de-DE" sz="2400" dirty="0" err="1" smtClean="0">
                <a:latin typeface="Courier" charset="0"/>
                <a:ea typeface="Courier" charset="0"/>
                <a:cs typeface="Courier" charset="0"/>
              </a:rPr>
              <a:t>EtnaEruptionYears</a:t>
            </a:r>
            <a:r>
              <a:rPr lang="de-DE" sz="2400" dirty="0" smtClean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algn="ctr"/>
            <a:r>
              <a:rPr lang="de-DE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0 160 0 207 133 0 24 139 11 25 60 1 50 2 3 1 2 4</a:t>
            </a:r>
            <a:endParaRPr lang="en-US" sz="24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18514" y="4609875"/>
            <a:ext cx="99549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2400" dirty="0" err="1">
                <a:latin typeface="Courier" charset="0"/>
                <a:ea typeface="Courier" charset="0"/>
                <a:cs typeface="Courier" charset="0"/>
              </a:rPr>
              <a:t>rank</a:t>
            </a:r>
            <a:r>
              <a:rPr lang="ro-RO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ro-RO" sz="2400" dirty="0" err="1">
                <a:latin typeface="Courier" charset="0"/>
                <a:ea typeface="Courier" charset="0"/>
                <a:cs typeface="Courier" charset="0"/>
              </a:rPr>
              <a:t>diff</a:t>
            </a:r>
            <a:r>
              <a:rPr lang="ro-RO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ro-RO" sz="2400" dirty="0" err="1">
                <a:latin typeface="Courier" charset="0"/>
                <a:ea typeface="Courier" charset="0"/>
                <a:cs typeface="Courier" charset="0"/>
              </a:rPr>
              <a:t>EtnaEruptionYears</a:t>
            </a:r>
            <a:r>
              <a:rPr lang="ro-RO" sz="2400" dirty="0" smtClean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algn="ctr"/>
            <a:r>
              <a:rPr lang="ro-RO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2 17 2 18 15 2 11 16 10 12 14 4.5 13 6.5 8 4.5 6.5 9</a:t>
            </a:r>
            <a:endParaRPr lang="en-US" sz="24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08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662079" y="1607936"/>
                <a:ext cx="6867842" cy="1451038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4400" b="0" i="1" smtClean="0">
                              <a:latin typeface="Cambria Math"/>
                            </a:rPr>
                            <m:t>𝑟</m:t>
                          </m:r>
                        </m:e>
                        <m:sup>
                          <m:r>
                            <a:rPr lang="en-GB" sz="44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GB" sz="4400" b="0" i="1" smtClean="0">
                          <a:latin typeface="Cambria Math"/>
                        </a:rPr>
                        <m:t>=1−</m:t>
                      </m:r>
                      <m:f>
                        <m:fPr>
                          <m:ctrlPr>
                            <a:rPr lang="en-GB" sz="4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sz="4400" b="0" i="1" smtClean="0">
                              <a:latin typeface="Cambria Math"/>
                            </a:rPr>
                            <m:t>6</m:t>
                          </m:r>
                          <m:nary>
                            <m:naryPr>
                              <m:chr m:val="∑"/>
                              <m:ctrlPr>
                                <a:rPr lang="en-GB" sz="4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4400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GB" sz="44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4400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sz="44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sz="4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4400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GB" sz="4400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GB" sz="4400" b="0" i="1" smtClean="0">
                                          <a:latin typeface="Cambria Math"/>
                                        </a:rPr>
                                        <m:t>𝑅</m:t>
                                      </m:r>
                                      <m:d>
                                        <m:dPr>
                                          <m:ctrlPr>
                                            <a:rPr lang="en-GB" sz="4400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b="0" i="1" smtClean="0">
                                                  <a:latin typeface="Cambria Math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b="0" i="1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44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GB" sz="4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GB" sz="4400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r>
                            <a:rPr lang="en-GB" sz="4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44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079" y="1607936"/>
                <a:ext cx="6867842" cy="145103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1579379" y="3418926"/>
            <a:ext cx="9033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dirty="0" err="1" smtClean="0">
                <a:latin typeface="Courier" charset="0"/>
                <a:ea typeface="Courier" charset="0"/>
                <a:cs typeface="Courier" charset="0"/>
              </a:rPr>
              <a:t>diff</a:t>
            </a:r>
            <a:r>
              <a:rPr lang="de-DE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de-DE" sz="2400" dirty="0" err="1" smtClean="0">
                <a:latin typeface="Courier" charset="0"/>
                <a:ea typeface="Courier" charset="0"/>
                <a:cs typeface="Courier" charset="0"/>
              </a:rPr>
              <a:t>EtnaEruptionYears</a:t>
            </a:r>
            <a:r>
              <a:rPr lang="de-DE" sz="2400" dirty="0" smtClean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algn="ctr"/>
            <a:r>
              <a:rPr lang="de-DE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0 160 0 207 133 0 24 139 11 25 60 1 50 2 3 1 2 4</a:t>
            </a:r>
            <a:endParaRPr lang="en-US" sz="24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18514" y="4609875"/>
            <a:ext cx="99549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2400" dirty="0" err="1">
                <a:latin typeface="Courier" charset="0"/>
                <a:ea typeface="Courier" charset="0"/>
                <a:cs typeface="Courier" charset="0"/>
              </a:rPr>
              <a:t>rank</a:t>
            </a:r>
            <a:r>
              <a:rPr lang="ro-RO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ro-RO" sz="2400" dirty="0" err="1">
                <a:latin typeface="Courier" charset="0"/>
                <a:ea typeface="Courier" charset="0"/>
                <a:cs typeface="Courier" charset="0"/>
              </a:rPr>
              <a:t>diff</a:t>
            </a:r>
            <a:r>
              <a:rPr lang="ro-RO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ro-RO" sz="2400" dirty="0" err="1">
                <a:latin typeface="Courier" charset="0"/>
                <a:ea typeface="Courier" charset="0"/>
                <a:cs typeface="Courier" charset="0"/>
              </a:rPr>
              <a:t>EtnaEruptionYears</a:t>
            </a:r>
            <a:r>
              <a:rPr lang="ro-RO" sz="2400" dirty="0" smtClean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algn="ctr"/>
            <a:r>
              <a:rPr lang="ro-RO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2 17 2 18 15 2 11 16 10 12 14 4.5 13 6.5 8 4.5 6.5 9</a:t>
            </a:r>
            <a:endParaRPr lang="en-US" sz="24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948076" y="5800825"/>
            <a:ext cx="8295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2400" dirty="0" smtClean="0">
                <a:latin typeface="Courier" charset="0"/>
                <a:ea typeface="Courier" charset="0"/>
                <a:cs typeface="Courier" charset="0"/>
              </a:rPr>
              <a:t>1:18 # temporal </a:t>
            </a:r>
            <a:r>
              <a:rPr lang="ro-RO" sz="2400" dirty="0" err="1" smtClean="0">
                <a:latin typeface="Courier" charset="0"/>
                <a:ea typeface="Courier" charset="0"/>
                <a:cs typeface="Courier" charset="0"/>
              </a:rPr>
              <a:t>rank</a:t>
            </a:r>
            <a:r>
              <a:rPr lang="ro-RO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ro-RO" sz="2400" dirty="0" err="1" smtClean="0">
                <a:latin typeface="Courier" charset="0"/>
                <a:ea typeface="Courier" charset="0"/>
                <a:cs typeface="Courier" charset="0"/>
              </a:rPr>
              <a:t>order</a:t>
            </a:r>
            <a:r>
              <a:rPr lang="ro-RO" sz="2400" dirty="0" smtClean="0">
                <a:latin typeface="Courier" charset="0"/>
                <a:ea typeface="Courier" charset="0"/>
                <a:cs typeface="Courier" charset="0"/>
              </a:rPr>
              <a:t> of </a:t>
            </a:r>
            <a:r>
              <a:rPr lang="ro-RO" sz="2400" dirty="0" err="1" smtClean="0">
                <a:latin typeface="Courier" charset="0"/>
                <a:ea typeface="Courier" charset="0"/>
                <a:cs typeface="Courier" charset="0"/>
              </a:rPr>
              <a:t>eruptions</a:t>
            </a:r>
            <a:endParaRPr lang="ro-RO" sz="2400" dirty="0" smtClean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ro-RO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1 2 3 4 5 6 7 8 9 10 11 12 13 14 15 16 17 18</a:t>
            </a:r>
            <a:endParaRPr lang="en-US" sz="24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72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" t="20961" r="47613" b="5098"/>
          <a:stretch/>
        </p:blipFill>
        <p:spPr>
          <a:xfrm>
            <a:off x="3186163" y="1416974"/>
            <a:ext cx="5819675" cy="529579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98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Series of events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82" y="1556941"/>
            <a:ext cx="3679373" cy="245291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" r="12494"/>
          <a:stretch/>
        </p:blipFill>
        <p:spPr>
          <a:xfrm>
            <a:off x="1589046" y="1531254"/>
            <a:ext cx="3788440" cy="25042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46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338568" y="3208101"/>
            <a:ext cx="883993" cy="88399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548770" y="3296154"/>
            <a:ext cx="463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smtClean="0"/>
              <a:t>B</a:t>
            </a:r>
            <a:endParaRPr lang="en-US" sz="4000"/>
          </a:p>
        </p:txBody>
      </p:sp>
      <p:sp>
        <p:nvSpPr>
          <p:cNvPr id="46" name="Oval 45"/>
          <p:cNvSpPr/>
          <p:nvPr/>
        </p:nvSpPr>
        <p:spPr>
          <a:xfrm>
            <a:off x="3969439" y="3208101"/>
            <a:ext cx="883993" cy="88399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170824" y="3296154"/>
            <a:ext cx="481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A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8711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338568" y="3208101"/>
            <a:ext cx="883993" cy="88399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548770" y="3296154"/>
            <a:ext cx="463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smtClean="0"/>
              <a:t>B</a:t>
            </a:r>
            <a:endParaRPr lang="en-US" sz="4000"/>
          </a:p>
        </p:txBody>
      </p:sp>
      <p:grpSp>
        <p:nvGrpSpPr>
          <p:cNvPr id="13" name="Group 12"/>
          <p:cNvGrpSpPr/>
          <p:nvPr/>
        </p:nvGrpSpPr>
        <p:grpSpPr>
          <a:xfrm>
            <a:off x="4402230" y="2508461"/>
            <a:ext cx="3348483" cy="2283273"/>
            <a:chOff x="3464462" y="2416629"/>
            <a:chExt cx="3348483" cy="2283273"/>
          </a:xfrm>
        </p:grpSpPr>
        <p:sp>
          <p:nvSpPr>
            <p:cNvPr id="12" name="Curved Down Arrow 11"/>
            <p:cNvSpPr/>
            <p:nvPr/>
          </p:nvSpPr>
          <p:spPr>
            <a:xfrm>
              <a:off x="3464462" y="2416629"/>
              <a:ext cx="3348482" cy="582541"/>
            </a:xfrm>
            <a:prstGeom prst="curvedDown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Curved Down Arrow 16"/>
            <p:cNvSpPr/>
            <p:nvPr/>
          </p:nvSpPr>
          <p:spPr>
            <a:xfrm rot="10800000">
              <a:off x="3464463" y="4117361"/>
              <a:ext cx="3348482" cy="582541"/>
            </a:xfrm>
            <a:prstGeom prst="curved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6" name="Oval 45"/>
          <p:cNvSpPr/>
          <p:nvPr/>
        </p:nvSpPr>
        <p:spPr>
          <a:xfrm>
            <a:off x="3969439" y="3208101"/>
            <a:ext cx="883993" cy="88399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170824" y="3296154"/>
            <a:ext cx="481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A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1310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338568" y="3208101"/>
            <a:ext cx="883993" cy="88399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548770" y="3296154"/>
            <a:ext cx="463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smtClean="0"/>
              <a:t>B</a:t>
            </a:r>
            <a:endParaRPr lang="en-US" sz="4000"/>
          </a:p>
        </p:txBody>
      </p:sp>
      <p:grpSp>
        <p:nvGrpSpPr>
          <p:cNvPr id="13" name="Group 12"/>
          <p:cNvGrpSpPr/>
          <p:nvPr/>
        </p:nvGrpSpPr>
        <p:grpSpPr>
          <a:xfrm>
            <a:off x="4402230" y="2508461"/>
            <a:ext cx="3348483" cy="2283273"/>
            <a:chOff x="3464462" y="2416629"/>
            <a:chExt cx="3348483" cy="2283273"/>
          </a:xfrm>
        </p:grpSpPr>
        <p:sp>
          <p:nvSpPr>
            <p:cNvPr id="12" name="Curved Down Arrow 11"/>
            <p:cNvSpPr/>
            <p:nvPr/>
          </p:nvSpPr>
          <p:spPr>
            <a:xfrm>
              <a:off x="3464462" y="2416629"/>
              <a:ext cx="3348482" cy="582541"/>
            </a:xfrm>
            <a:prstGeom prst="curvedDown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Curved Down Arrow 16"/>
            <p:cNvSpPr/>
            <p:nvPr/>
          </p:nvSpPr>
          <p:spPr>
            <a:xfrm rot="10800000">
              <a:off x="3464463" y="4117361"/>
              <a:ext cx="3348482" cy="582541"/>
            </a:xfrm>
            <a:prstGeom prst="curved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81405" y="5671458"/>
            <a:ext cx="11029191" cy="707886"/>
            <a:chOff x="707571" y="5225143"/>
            <a:chExt cx="11029191" cy="707886"/>
          </a:xfrm>
        </p:grpSpPr>
        <p:sp>
          <p:nvSpPr>
            <p:cNvPr id="19" name="TextBox 18"/>
            <p:cNvSpPr txBox="1"/>
            <p:nvPr/>
          </p:nvSpPr>
          <p:spPr>
            <a:xfrm>
              <a:off x="707571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FF0000"/>
                  </a:solidFill>
                </a:rPr>
                <a:t>A</a:t>
              </a:r>
              <a:endParaRPr lang="en-US" sz="4000">
                <a:solidFill>
                  <a:srgbClr val="FF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62727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17883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FF0000"/>
                  </a:solidFill>
                </a:rPr>
                <a:t>A</a:t>
              </a:r>
              <a:endParaRPr lang="en-US" sz="4000">
                <a:solidFill>
                  <a:srgbClr val="FF000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373039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28195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FF0000"/>
                  </a:solidFill>
                </a:rPr>
                <a:t>A</a:t>
              </a:r>
              <a:endParaRPr lang="en-US" sz="4000">
                <a:solidFill>
                  <a:srgbClr val="FF00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483351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038507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FF0000"/>
                  </a:solidFill>
                </a:rPr>
                <a:t>A</a:t>
              </a:r>
              <a:endParaRPr lang="en-US" sz="4000">
                <a:solidFill>
                  <a:srgbClr val="FF00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593663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148819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FF0000"/>
                  </a:solidFill>
                </a:rPr>
                <a:t>A</a:t>
              </a:r>
              <a:endParaRPr lang="en-US" sz="4000">
                <a:solidFill>
                  <a:srgbClr val="FF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703975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259131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rgbClr val="FF0000"/>
                  </a:solidFill>
                </a:rPr>
                <a:t>A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814287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369443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FF0000"/>
                  </a:solidFill>
                </a:rPr>
                <a:t>A</a:t>
              </a:r>
              <a:endParaRPr lang="en-US" sz="4000">
                <a:solidFill>
                  <a:srgbClr val="FF000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924599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79755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FF0000"/>
                  </a:solidFill>
                </a:rPr>
                <a:t>A</a:t>
              </a:r>
              <a:endParaRPr lang="en-US" sz="4000">
                <a:solidFill>
                  <a:srgbClr val="FF0000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034911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590067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FF0000"/>
                  </a:solidFill>
                </a:rPr>
                <a:t>A</a:t>
              </a:r>
              <a:endParaRPr lang="en-US" sz="4000">
                <a:solidFill>
                  <a:srgbClr val="FF0000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0145223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700379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rgbClr val="FF0000"/>
                  </a:solidFill>
                </a:rPr>
                <a:t>A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1255540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</p:grpSp>
      <p:sp>
        <p:nvSpPr>
          <p:cNvPr id="46" name="Oval 45"/>
          <p:cNvSpPr/>
          <p:nvPr/>
        </p:nvSpPr>
        <p:spPr>
          <a:xfrm>
            <a:off x="3969439" y="3208101"/>
            <a:ext cx="883993" cy="88399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170824" y="3296154"/>
            <a:ext cx="481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A</a:t>
            </a:r>
            <a:endParaRPr lang="en-US" sz="4000" dirty="0"/>
          </a:p>
        </p:txBody>
      </p:sp>
      <p:sp>
        <p:nvSpPr>
          <p:cNvPr id="6" name="Right Arrow 5"/>
          <p:cNvSpPr/>
          <p:nvPr/>
        </p:nvSpPr>
        <p:spPr>
          <a:xfrm>
            <a:off x="5263266" y="6368586"/>
            <a:ext cx="1665468" cy="19357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1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338568" y="3208101"/>
            <a:ext cx="883993" cy="88399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548770" y="3296154"/>
            <a:ext cx="463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smtClean="0"/>
              <a:t>B</a:t>
            </a:r>
            <a:endParaRPr lang="en-US" sz="4000"/>
          </a:p>
        </p:txBody>
      </p:sp>
      <p:grpSp>
        <p:nvGrpSpPr>
          <p:cNvPr id="13" name="Group 12"/>
          <p:cNvGrpSpPr/>
          <p:nvPr/>
        </p:nvGrpSpPr>
        <p:grpSpPr>
          <a:xfrm>
            <a:off x="4402230" y="2508461"/>
            <a:ext cx="3348483" cy="2283273"/>
            <a:chOff x="3464462" y="2416629"/>
            <a:chExt cx="3348483" cy="2283273"/>
          </a:xfrm>
        </p:grpSpPr>
        <p:sp>
          <p:nvSpPr>
            <p:cNvPr id="12" name="Curved Down Arrow 11"/>
            <p:cNvSpPr/>
            <p:nvPr/>
          </p:nvSpPr>
          <p:spPr>
            <a:xfrm>
              <a:off x="3464462" y="2416629"/>
              <a:ext cx="3348482" cy="582541"/>
            </a:xfrm>
            <a:prstGeom prst="curvedDown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Curved Down Arrow 16"/>
            <p:cNvSpPr/>
            <p:nvPr/>
          </p:nvSpPr>
          <p:spPr>
            <a:xfrm rot="10800000">
              <a:off x="3464463" y="4117361"/>
              <a:ext cx="3348482" cy="582541"/>
            </a:xfrm>
            <a:prstGeom prst="curved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81405" y="5671458"/>
            <a:ext cx="11029191" cy="707886"/>
            <a:chOff x="707571" y="5225143"/>
            <a:chExt cx="11029191" cy="707886"/>
          </a:xfrm>
        </p:grpSpPr>
        <p:sp>
          <p:nvSpPr>
            <p:cNvPr id="19" name="TextBox 18"/>
            <p:cNvSpPr txBox="1"/>
            <p:nvPr/>
          </p:nvSpPr>
          <p:spPr>
            <a:xfrm>
              <a:off x="707571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FF0000"/>
                  </a:solidFill>
                </a:rPr>
                <a:t>A</a:t>
              </a:r>
              <a:endParaRPr lang="en-US" sz="4000">
                <a:solidFill>
                  <a:srgbClr val="FF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62727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17883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FF0000"/>
                  </a:solidFill>
                </a:rPr>
                <a:t>A</a:t>
              </a:r>
              <a:endParaRPr lang="en-US" sz="4000">
                <a:solidFill>
                  <a:srgbClr val="FF000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373039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28195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FF0000"/>
                  </a:solidFill>
                </a:rPr>
                <a:t>A</a:t>
              </a:r>
              <a:endParaRPr lang="en-US" sz="4000">
                <a:solidFill>
                  <a:srgbClr val="FF00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483351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038507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FF0000"/>
                  </a:solidFill>
                </a:rPr>
                <a:t>A</a:t>
              </a:r>
              <a:endParaRPr lang="en-US" sz="4000">
                <a:solidFill>
                  <a:srgbClr val="FF00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593663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148819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FF0000"/>
                  </a:solidFill>
                </a:rPr>
                <a:t>A</a:t>
              </a:r>
              <a:endParaRPr lang="en-US" sz="4000">
                <a:solidFill>
                  <a:srgbClr val="FF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703975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259131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rgbClr val="FF0000"/>
                  </a:solidFill>
                </a:rPr>
                <a:t>A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814287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369443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FF0000"/>
                  </a:solidFill>
                </a:rPr>
                <a:t>A</a:t>
              </a:r>
              <a:endParaRPr lang="en-US" sz="4000">
                <a:solidFill>
                  <a:srgbClr val="FF000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924599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79755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FF0000"/>
                  </a:solidFill>
                </a:rPr>
                <a:t>A</a:t>
              </a:r>
              <a:endParaRPr lang="en-US" sz="4000">
                <a:solidFill>
                  <a:srgbClr val="FF0000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034911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590067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FF0000"/>
                  </a:solidFill>
                </a:rPr>
                <a:t>A</a:t>
              </a:r>
              <a:endParaRPr lang="en-US" sz="4000">
                <a:solidFill>
                  <a:srgbClr val="FF0000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0145223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700379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rgbClr val="FF0000"/>
                  </a:solidFill>
                </a:rPr>
                <a:t>A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1255540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984959" y="1894411"/>
            <a:ext cx="2222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/>
              <a:t>p</a:t>
            </a:r>
            <a:r>
              <a:rPr lang="en-US" sz="3200" smtClean="0"/>
              <a:t>(A -&gt; B) = 1</a:t>
            </a:r>
            <a:endParaRPr lang="en-US" sz="3200"/>
          </a:p>
        </p:txBody>
      </p:sp>
      <p:sp>
        <p:nvSpPr>
          <p:cNvPr id="44" name="TextBox 43"/>
          <p:cNvSpPr txBox="1"/>
          <p:nvPr/>
        </p:nvSpPr>
        <p:spPr>
          <a:xfrm>
            <a:off x="4984959" y="4821010"/>
            <a:ext cx="2222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/>
              <a:t>p</a:t>
            </a:r>
            <a:r>
              <a:rPr lang="en-US" sz="3200" dirty="0" smtClean="0"/>
              <a:t>(B -&gt; A) = 1</a:t>
            </a:r>
            <a:endParaRPr lang="en-US" sz="3200" dirty="0"/>
          </a:p>
        </p:txBody>
      </p:sp>
      <p:sp>
        <p:nvSpPr>
          <p:cNvPr id="46" name="Oval 45"/>
          <p:cNvSpPr/>
          <p:nvPr/>
        </p:nvSpPr>
        <p:spPr>
          <a:xfrm>
            <a:off x="3969439" y="3208101"/>
            <a:ext cx="883993" cy="88399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170824" y="3296154"/>
            <a:ext cx="481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A</a:t>
            </a:r>
            <a:endParaRPr lang="en-US" sz="4000" dirty="0"/>
          </a:p>
        </p:txBody>
      </p:sp>
      <p:sp>
        <p:nvSpPr>
          <p:cNvPr id="43" name="Right Arrow 42"/>
          <p:cNvSpPr/>
          <p:nvPr/>
        </p:nvSpPr>
        <p:spPr>
          <a:xfrm>
            <a:off x="5263266" y="6368586"/>
            <a:ext cx="1665468" cy="19357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8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969439" y="3208101"/>
            <a:ext cx="883993" cy="88399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70824" y="3296154"/>
            <a:ext cx="481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A</a:t>
            </a:r>
            <a:endParaRPr lang="en-US" sz="4000" dirty="0"/>
          </a:p>
        </p:txBody>
      </p:sp>
      <p:sp>
        <p:nvSpPr>
          <p:cNvPr id="11" name="Oval 10"/>
          <p:cNvSpPr/>
          <p:nvPr/>
        </p:nvSpPr>
        <p:spPr>
          <a:xfrm>
            <a:off x="7338568" y="3208101"/>
            <a:ext cx="883993" cy="88399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548770" y="3296154"/>
            <a:ext cx="463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B</a:t>
            </a:r>
            <a:endParaRPr lang="en-US" sz="40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4402230" y="2508461"/>
            <a:ext cx="3348483" cy="2283273"/>
            <a:chOff x="3464462" y="2416629"/>
            <a:chExt cx="3348483" cy="2283273"/>
          </a:xfrm>
        </p:grpSpPr>
        <p:sp>
          <p:nvSpPr>
            <p:cNvPr id="12" name="Curved Down Arrow 11"/>
            <p:cNvSpPr/>
            <p:nvPr/>
          </p:nvSpPr>
          <p:spPr>
            <a:xfrm>
              <a:off x="3464462" y="2416629"/>
              <a:ext cx="3348482" cy="582541"/>
            </a:xfrm>
            <a:prstGeom prst="curvedDown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Curved Down Arrow 16"/>
            <p:cNvSpPr/>
            <p:nvPr/>
          </p:nvSpPr>
          <p:spPr>
            <a:xfrm rot="10800000">
              <a:off x="3464463" y="4117361"/>
              <a:ext cx="3348482" cy="582541"/>
            </a:xfrm>
            <a:prstGeom prst="curved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Curved Right Arrow 6"/>
          <p:cNvSpPr/>
          <p:nvPr/>
        </p:nvSpPr>
        <p:spPr>
          <a:xfrm>
            <a:off x="2802029" y="3149551"/>
            <a:ext cx="1036378" cy="1001092"/>
          </a:xfrm>
          <a:prstGeom prst="curvedRightArrow">
            <a:avLst>
              <a:gd name="adj1" fmla="val 9548"/>
              <a:gd name="adj2" fmla="val 50000"/>
              <a:gd name="adj3" fmla="val 25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Curved Right Arrow 42"/>
          <p:cNvSpPr/>
          <p:nvPr/>
        </p:nvSpPr>
        <p:spPr>
          <a:xfrm rot="10800000">
            <a:off x="8357898" y="3149551"/>
            <a:ext cx="1036378" cy="1001092"/>
          </a:xfrm>
          <a:prstGeom prst="curvedRightArrow">
            <a:avLst>
              <a:gd name="adj1" fmla="val 9548"/>
              <a:gd name="adj2" fmla="val 50000"/>
              <a:gd name="adj3" fmla="val 25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99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969439" y="3208101"/>
            <a:ext cx="883993" cy="88399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70824" y="3296154"/>
            <a:ext cx="481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A</a:t>
            </a:r>
            <a:endParaRPr lang="en-US" sz="4000" dirty="0"/>
          </a:p>
        </p:txBody>
      </p:sp>
      <p:sp>
        <p:nvSpPr>
          <p:cNvPr id="11" name="Oval 10"/>
          <p:cNvSpPr/>
          <p:nvPr/>
        </p:nvSpPr>
        <p:spPr>
          <a:xfrm>
            <a:off x="7338568" y="3208101"/>
            <a:ext cx="883993" cy="88399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548770" y="3296154"/>
            <a:ext cx="463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B</a:t>
            </a:r>
            <a:endParaRPr lang="en-US" sz="40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4402230" y="2508461"/>
            <a:ext cx="3348483" cy="2283273"/>
            <a:chOff x="3464462" y="2416629"/>
            <a:chExt cx="3348483" cy="2283273"/>
          </a:xfrm>
        </p:grpSpPr>
        <p:sp>
          <p:nvSpPr>
            <p:cNvPr id="12" name="Curved Down Arrow 11"/>
            <p:cNvSpPr/>
            <p:nvPr/>
          </p:nvSpPr>
          <p:spPr>
            <a:xfrm>
              <a:off x="3464462" y="2416629"/>
              <a:ext cx="3348482" cy="582541"/>
            </a:xfrm>
            <a:prstGeom prst="curvedDown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Curved Down Arrow 16"/>
            <p:cNvSpPr/>
            <p:nvPr/>
          </p:nvSpPr>
          <p:spPr>
            <a:xfrm rot="10800000">
              <a:off x="3464463" y="4117361"/>
              <a:ext cx="3348482" cy="582541"/>
            </a:xfrm>
            <a:prstGeom prst="curved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828667" y="1894411"/>
            <a:ext cx="2534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/>
              <a:t>p</a:t>
            </a:r>
            <a:r>
              <a:rPr lang="en-US" sz="3200" dirty="0" smtClean="0"/>
              <a:t>(A -&gt; B) = 0.5</a:t>
            </a:r>
            <a:endParaRPr lang="en-US" sz="3200" dirty="0"/>
          </a:p>
        </p:txBody>
      </p:sp>
      <p:sp>
        <p:nvSpPr>
          <p:cNvPr id="44" name="TextBox 43"/>
          <p:cNvSpPr txBox="1"/>
          <p:nvPr/>
        </p:nvSpPr>
        <p:spPr>
          <a:xfrm>
            <a:off x="4828667" y="4821010"/>
            <a:ext cx="2534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/>
              <a:t>p</a:t>
            </a:r>
            <a:r>
              <a:rPr lang="en-US" sz="3200" dirty="0" smtClean="0"/>
              <a:t>(B -&gt; A) = 0.5</a:t>
            </a:r>
            <a:endParaRPr lang="en-US" sz="3200" dirty="0"/>
          </a:p>
        </p:txBody>
      </p:sp>
      <p:sp>
        <p:nvSpPr>
          <p:cNvPr id="7" name="Curved Right Arrow 6"/>
          <p:cNvSpPr/>
          <p:nvPr/>
        </p:nvSpPr>
        <p:spPr>
          <a:xfrm>
            <a:off x="2802029" y="3149551"/>
            <a:ext cx="1036378" cy="1001092"/>
          </a:xfrm>
          <a:prstGeom prst="curvedRightArrow">
            <a:avLst>
              <a:gd name="adj1" fmla="val 9548"/>
              <a:gd name="adj2" fmla="val 50000"/>
              <a:gd name="adj3" fmla="val 25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Curved Right Arrow 42"/>
          <p:cNvSpPr/>
          <p:nvPr/>
        </p:nvSpPr>
        <p:spPr>
          <a:xfrm rot="10800000">
            <a:off x="8357898" y="3149551"/>
            <a:ext cx="1036378" cy="1001092"/>
          </a:xfrm>
          <a:prstGeom prst="curvedRightArrow">
            <a:avLst>
              <a:gd name="adj1" fmla="val 9548"/>
              <a:gd name="adj2" fmla="val 50000"/>
              <a:gd name="adj3" fmla="val 25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45647" y="3357710"/>
            <a:ext cx="2549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/>
              <a:t>p</a:t>
            </a:r>
            <a:r>
              <a:rPr lang="en-US" sz="3200" dirty="0" smtClean="0"/>
              <a:t>(A -&gt; A) = 0.5</a:t>
            </a:r>
            <a:endParaRPr lang="en-US" sz="3200" dirty="0"/>
          </a:p>
        </p:txBody>
      </p:sp>
      <p:sp>
        <p:nvSpPr>
          <p:cNvPr id="46" name="TextBox 45"/>
          <p:cNvSpPr txBox="1"/>
          <p:nvPr/>
        </p:nvSpPr>
        <p:spPr>
          <a:xfrm>
            <a:off x="9509189" y="3357710"/>
            <a:ext cx="2520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/>
              <a:t>p</a:t>
            </a:r>
            <a:r>
              <a:rPr lang="en-US" sz="3200" dirty="0" smtClean="0"/>
              <a:t>(B </a:t>
            </a:r>
            <a:r>
              <a:rPr lang="en-US" sz="3200" smtClean="0"/>
              <a:t>-&gt; B) </a:t>
            </a:r>
            <a:r>
              <a:rPr lang="en-US" sz="3200" dirty="0" smtClean="0"/>
              <a:t>= 0.5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164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969439" y="3208101"/>
            <a:ext cx="883993" cy="88399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70824" y="3296154"/>
            <a:ext cx="481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A</a:t>
            </a:r>
            <a:endParaRPr lang="en-US" sz="4000" dirty="0"/>
          </a:p>
        </p:txBody>
      </p:sp>
      <p:sp>
        <p:nvSpPr>
          <p:cNvPr id="11" name="Oval 10"/>
          <p:cNvSpPr/>
          <p:nvPr/>
        </p:nvSpPr>
        <p:spPr>
          <a:xfrm>
            <a:off x="7338568" y="3208101"/>
            <a:ext cx="883993" cy="88399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548770" y="3296154"/>
            <a:ext cx="463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B</a:t>
            </a:r>
            <a:endParaRPr lang="en-US" sz="40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4402230" y="2508461"/>
            <a:ext cx="3348483" cy="2283273"/>
            <a:chOff x="3464462" y="2416629"/>
            <a:chExt cx="3348483" cy="2283273"/>
          </a:xfrm>
        </p:grpSpPr>
        <p:sp>
          <p:nvSpPr>
            <p:cNvPr id="12" name="Curved Down Arrow 11"/>
            <p:cNvSpPr/>
            <p:nvPr/>
          </p:nvSpPr>
          <p:spPr>
            <a:xfrm>
              <a:off x="3464462" y="2416629"/>
              <a:ext cx="3348482" cy="582541"/>
            </a:xfrm>
            <a:prstGeom prst="curvedDown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Curved Down Arrow 16"/>
            <p:cNvSpPr/>
            <p:nvPr/>
          </p:nvSpPr>
          <p:spPr>
            <a:xfrm rot="10800000">
              <a:off x="3464463" y="4117361"/>
              <a:ext cx="3348482" cy="582541"/>
            </a:xfrm>
            <a:prstGeom prst="curved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81405" y="5671458"/>
            <a:ext cx="11029191" cy="707886"/>
            <a:chOff x="707571" y="5225143"/>
            <a:chExt cx="11029191" cy="707886"/>
          </a:xfrm>
        </p:grpSpPr>
        <p:sp>
          <p:nvSpPr>
            <p:cNvPr id="19" name="TextBox 18"/>
            <p:cNvSpPr txBox="1"/>
            <p:nvPr/>
          </p:nvSpPr>
          <p:spPr>
            <a:xfrm>
              <a:off x="707571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FF0000"/>
                  </a:solidFill>
                </a:rPr>
                <a:t>A</a:t>
              </a:r>
              <a:endParaRPr lang="en-US" sz="4000">
                <a:solidFill>
                  <a:srgbClr val="FF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62727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6700" y="5225143"/>
              <a:ext cx="463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0432FF"/>
                  </a:solidFill>
                </a:rPr>
                <a:t>B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373039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37012" y="5225143"/>
              <a:ext cx="463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0432FF"/>
                  </a:solidFill>
                </a:rPr>
                <a:t>B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483351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038507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FF0000"/>
                  </a:solidFill>
                </a:rPr>
                <a:t>A</a:t>
              </a:r>
              <a:endParaRPr lang="en-US" sz="4000">
                <a:solidFill>
                  <a:srgbClr val="FF00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593663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148819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FF0000"/>
                  </a:solidFill>
                </a:rPr>
                <a:t>A</a:t>
              </a:r>
              <a:endParaRPr lang="en-US" sz="4000">
                <a:solidFill>
                  <a:srgbClr val="FF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703975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259131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rgbClr val="FF0000"/>
                  </a:solidFill>
                </a:rPr>
                <a:t>A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814287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378260" y="5225143"/>
              <a:ext cx="463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0432FF"/>
                  </a:solidFill>
                </a:rPr>
                <a:t>B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924599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88572" y="5225143"/>
              <a:ext cx="463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0432FF"/>
                  </a:solidFill>
                </a:rPr>
                <a:t>B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034911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590067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FF0000"/>
                  </a:solidFill>
                </a:rPr>
                <a:t>A</a:t>
              </a:r>
              <a:endParaRPr lang="en-US" sz="4000">
                <a:solidFill>
                  <a:srgbClr val="FF0000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0145223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709196" y="5225143"/>
              <a:ext cx="463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0432FF"/>
                  </a:solidFill>
                </a:rPr>
                <a:t>B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1255540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FF0000"/>
                  </a:solidFill>
                </a:rPr>
                <a:t>A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828667" y="1894411"/>
            <a:ext cx="2534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/>
              <a:t>p</a:t>
            </a:r>
            <a:r>
              <a:rPr lang="en-US" sz="3200" dirty="0" smtClean="0"/>
              <a:t>(A -&gt; B) = 0.5</a:t>
            </a:r>
            <a:endParaRPr lang="en-US" sz="3200" dirty="0"/>
          </a:p>
        </p:txBody>
      </p:sp>
      <p:sp>
        <p:nvSpPr>
          <p:cNvPr id="44" name="TextBox 43"/>
          <p:cNvSpPr txBox="1"/>
          <p:nvPr/>
        </p:nvSpPr>
        <p:spPr>
          <a:xfrm>
            <a:off x="4828667" y="4821010"/>
            <a:ext cx="2534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/>
              <a:t>p</a:t>
            </a:r>
            <a:r>
              <a:rPr lang="en-US" sz="3200" dirty="0" smtClean="0"/>
              <a:t>(B -&gt; A) = 0.5</a:t>
            </a:r>
            <a:endParaRPr lang="en-US" sz="3200" dirty="0"/>
          </a:p>
        </p:txBody>
      </p:sp>
      <p:sp>
        <p:nvSpPr>
          <p:cNvPr id="7" name="Curved Right Arrow 6"/>
          <p:cNvSpPr/>
          <p:nvPr/>
        </p:nvSpPr>
        <p:spPr>
          <a:xfrm>
            <a:off x="2802029" y="3149551"/>
            <a:ext cx="1036378" cy="1001092"/>
          </a:xfrm>
          <a:prstGeom prst="curvedRightArrow">
            <a:avLst>
              <a:gd name="adj1" fmla="val 9548"/>
              <a:gd name="adj2" fmla="val 50000"/>
              <a:gd name="adj3" fmla="val 25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Curved Right Arrow 42"/>
          <p:cNvSpPr/>
          <p:nvPr/>
        </p:nvSpPr>
        <p:spPr>
          <a:xfrm rot="10800000">
            <a:off x="8357898" y="3149551"/>
            <a:ext cx="1036378" cy="1001092"/>
          </a:xfrm>
          <a:prstGeom prst="curvedRightArrow">
            <a:avLst>
              <a:gd name="adj1" fmla="val 9548"/>
              <a:gd name="adj2" fmla="val 50000"/>
              <a:gd name="adj3" fmla="val 25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45647" y="3357710"/>
            <a:ext cx="2549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/>
              <a:t>p</a:t>
            </a:r>
            <a:r>
              <a:rPr lang="en-US" sz="3200" dirty="0" smtClean="0"/>
              <a:t>(A -&gt; A) = 0.5</a:t>
            </a:r>
            <a:endParaRPr lang="en-US" sz="3200" dirty="0"/>
          </a:p>
        </p:txBody>
      </p:sp>
      <p:sp>
        <p:nvSpPr>
          <p:cNvPr id="46" name="TextBox 45"/>
          <p:cNvSpPr txBox="1"/>
          <p:nvPr/>
        </p:nvSpPr>
        <p:spPr>
          <a:xfrm>
            <a:off x="9509189" y="3357710"/>
            <a:ext cx="2520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/>
              <a:t>p</a:t>
            </a:r>
            <a:r>
              <a:rPr lang="en-US" sz="3200" dirty="0" smtClean="0"/>
              <a:t>(B </a:t>
            </a:r>
            <a:r>
              <a:rPr lang="en-US" sz="3200" smtClean="0"/>
              <a:t>-&gt; B) </a:t>
            </a:r>
            <a:r>
              <a:rPr lang="en-US" sz="3200" dirty="0" smtClean="0"/>
              <a:t>= 0.5</a:t>
            </a:r>
            <a:endParaRPr lang="en-US" sz="3200" dirty="0"/>
          </a:p>
        </p:txBody>
      </p:sp>
      <p:sp>
        <p:nvSpPr>
          <p:cNvPr id="47" name="Right Arrow 46"/>
          <p:cNvSpPr/>
          <p:nvPr/>
        </p:nvSpPr>
        <p:spPr>
          <a:xfrm>
            <a:off x="5263266" y="6368586"/>
            <a:ext cx="1665468" cy="19357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9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969439" y="3208101"/>
            <a:ext cx="883993" cy="88399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70824" y="3296154"/>
            <a:ext cx="481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A</a:t>
            </a:r>
            <a:endParaRPr lang="en-US" sz="4000" dirty="0"/>
          </a:p>
        </p:txBody>
      </p:sp>
      <p:sp>
        <p:nvSpPr>
          <p:cNvPr id="11" name="Oval 10"/>
          <p:cNvSpPr/>
          <p:nvPr/>
        </p:nvSpPr>
        <p:spPr>
          <a:xfrm>
            <a:off x="7338568" y="3208101"/>
            <a:ext cx="883993" cy="88399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548770" y="3296154"/>
            <a:ext cx="463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B</a:t>
            </a:r>
            <a:endParaRPr lang="en-US" sz="40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4402230" y="2508461"/>
            <a:ext cx="3348483" cy="2283273"/>
            <a:chOff x="3464462" y="2416629"/>
            <a:chExt cx="3348483" cy="2283273"/>
          </a:xfrm>
        </p:grpSpPr>
        <p:sp>
          <p:nvSpPr>
            <p:cNvPr id="12" name="Curved Down Arrow 11"/>
            <p:cNvSpPr/>
            <p:nvPr/>
          </p:nvSpPr>
          <p:spPr>
            <a:xfrm>
              <a:off x="3464462" y="2416629"/>
              <a:ext cx="3348482" cy="582541"/>
            </a:xfrm>
            <a:prstGeom prst="curvedDown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Curved Down Arrow 16"/>
            <p:cNvSpPr/>
            <p:nvPr/>
          </p:nvSpPr>
          <p:spPr>
            <a:xfrm rot="10800000">
              <a:off x="3464463" y="4117361"/>
              <a:ext cx="3348482" cy="582541"/>
            </a:xfrm>
            <a:prstGeom prst="curved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81405" y="5671458"/>
            <a:ext cx="11029191" cy="707886"/>
            <a:chOff x="707571" y="5225143"/>
            <a:chExt cx="11029191" cy="707886"/>
          </a:xfrm>
        </p:grpSpPr>
        <p:sp>
          <p:nvSpPr>
            <p:cNvPr id="19" name="TextBox 18"/>
            <p:cNvSpPr txBox="1"/>
            <p:nvPr/>
          </p:nvSpPr>
          <p:spPr>
            <a:xfrm>
              <a:off x="707571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FF0000"/>
                  </a:solidFill>
                </a:rPr>
                <a:t>A</a:t>
              </a:r>
              <a:endParaRPr lang="en-US" sz="4000">
                <a:solidFill>
                  <a:srgbClr val="FF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62727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6700" y="5225143"/>
              <a:ext cx="463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0432FF"/>
                  </a:solidFill>
                </a:rPr>
                <a:t>B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373039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37012" y="5225143"/>
              <a:ext cx="463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0432FF"/>
                  </a:solidFill>
                </a:rPr>
                <a:t>B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483351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038507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FF0000"/>
                  </a:solidFill>
                </a:rPr>
                <a:t>A</a:t>
              </a:r>
              <a:endParaRPr lang="en-US" sz="4000">
                <a:solidFill>
                  <a:srgbClr val="FF00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593663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148819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FF0000"/>
                  </a:solidFill>
                </a:rPr>
                <a:t>A</a:t>
              </a:r>
              <a:endParaRPr lang="en-US" sz="4000">
                <a:solidFill>
                  <a:srgbClr val="FF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703975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259131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rgbClr val="FF0000"/>
                  </a:solidFill>
                </a:rPr>
                <a:t>A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814287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378260" y="5225143"/>
              <a:ext cx="463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0432FF"/>
                  </a:solidFill>
                </a:rPr>
                <a:t>B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924599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88572" y="5225143"/>
              <a:ext cx="463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0432FF"/>
                  </a:solidFill>
                </a:rPr>
                <a:t>B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034911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590067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FF0000"/>
                  </a:solidFill>
                </a:rPr>
                <a:t>A</a:t>
              </a:r>
              <a:endParaRPr lang="en-US" sz="4000">
                <a:solidFill>
                  <a:srgbClr val="FF0000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0145223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smtClean="0">
                  <a:solidFill>
                    <a:srgbClr val="0432FF"/>
                  </a:solidFill>
                </a:rPr>
                <a:t>B</a:t>
              </a:r>
              <a:endParaRPr lang="en-US" sz="4000" dirty="0">
                <a:solidFill>
                  <a:srgbClr val="0432FF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709196" y="5225143"/>
              <a:ext cx="463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0432FF"/>
                  </a:solidFill>
                </a:rPr>
                <a:t>B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1255540" y="5225143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FF0000"/>
                  </a:solidFill>
                </a:rPr>
                <a:t>A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993776" y="1894411"/>
            <a:ext cx="22044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/>
              <a:t>p</a:t>
            </a:r>
            <a:r>
              <a:rPr lang="en-US" sz="3200" dirty="0" smtClean="0"/>
              <a:t>(A -&gt; B) = ?</a:t>
            </a:r>
            <a:endParaRPr lang="en-US" sz="3200" dirty="0"/>
          </a:p>
        </p:txBody>
      </p:sp>
      <p:sp>
        <p:nvSpPr>
          <p:cNvPr id="44" name="TextBox 43"/>
          <p:cNvSpPr txBox="1"/>
          <p:nvPr/>
        </p:nvSpPr>
        <p:spPr>
          <a:xfrm>
            <a:off x="4993776" y="4821010"/>
            <a:ext cx="22044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/>
              <a:t>p</a:t>
            </a:r>
            <a:r>
              <a:rPr lang="en-US" sz="3200" dirty="0" smtClean="0"/>
              <a:t>(B -&gt; A) = ?</a:t>
            </a:r>
            <a:endParaRPr lang="en-US" sz="3200" dirty="0"/>
          </a:p>
        </p:txBody>
      </p:sp>
      <p:sp>
        <p:nvSpPr>
          <p:cNvPr id="7" name="Curved Right Arrow 6"/>
          <p:cNvSpPr/>
          <p:nvPr/>
        </p:nvSpPr>
        <p:spPr>
          <a:xfrm>
            <a:off x="2802029" y="3149551"/>
            <a:ext cx="1036378" cy="1001092"/>
          </a:xfrm>
          <a:prstGeom prst="curvedRightArrow">
            <a:avLst>
              <a:gd name="adj1" fmla="val 9548"/>
              <a:gd name="adj2" fmla="val 50000"/>
              <a:gd name="adj3" fmla="val 25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Curved Right Arrow 42"/>
          <p:cNvSpPr/>
          <p:nvPr/>
        </p:nvSpPr>
        <p:spPr>
          <a:xfrm rot="10800000">
            <a:off x="8357898" y="3149551"/>
            <a:ext cx="1036378" cy="1001092"/>
          </a:xfrm>
          <a:prstGeom prst="curvedRightArrow">
            <a:avLst>
              <a:gd name="adj1" fmla="val 9548"/>
              <a:gd name="adj2" fmla="val 50000"/>
              <a:gd name="adj3" fmla="val 25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10755" y="3357710"/>
            <a:ext cx="22188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/>
              <a:t>p</a:t>
            </a:r>
            <a:r>
              <a:rPr lang="en-US" sz="3200" dirty="0" smtClean="0"/>
              <a:t>(A -&gt; A) = ?</a:t>
            </a:r>
            <a:endParaRPr lang="en-US" sz="3200" dirty="0"/>
          </a:p>
        </p:txBody>
      </p:sp>
      <p:sp>
        <p:nvSpPr>
          <p:cNvPr id="46" name="TextBox 45"/>
          <p:cNvSpPr txBox="1"/>
          <p:nvPr/>
        </p:nvSpPr>
        <p:spPr>
          <a:xfrm>
            <a:off x="9674298" y="3357710"/>
            <a:ext cx="2190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/>
              <a:t>p</a:t>
            </a:r>
            <a:r>
              <a:rPr lang="en-US" sz="3200" dirty="0" smtClean="0"/>
              <a:t>(B -&gt; B) = ?</a:t>
            </a:r>
            <a:endParaRPr lang="en-US" sz="3200" dirty="0"/>
          </a:p>
        </p:txBody>
      </p:sp>
      <p:sp>
        <p:nvSpPr>
          <p:cNvPr id="47" name="Right Arrow 46"/>
          <p:cNvSpPr/>
          <p:nvPr/>
        </p:nvSpPr>
        <p:spPr>
          <a:xfrm>
            <a:off x="5263266" y="6368586"/>
            <a:ext cx="1665468" cy="19357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8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25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65"/>
          <a:stretch/>
        </p:blipFill>
        <p:spPr>
          <a:xfrm>
            <a:off x="0" y="1118794"/>
            <a:ext cx="5684814" cy="573920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15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Series of events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82" y="1556941"/>
            <a:ext cx="3679373" cy="245291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046" y="4224200"/>
            <a:ext cx="3788440" cy="24854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" r="12494"/>
          <a:stretch/>
        </p:blipFill>
        <p:spPr>
          <a:xfrm>
            <a:off x="1589046" y="1531254"/>
            <a:ext cx="3788440" cy="25042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994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157" y="1840205"/>
            <a:ext cx="4508500" cy="4508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65"/>
          <a:stretch/>
        </p:blipFill>
        <p:spPr>
          <a:xfrm>
            <a:off x="0" y="1118794"/>
            <a:ext cx="5684814" cy="573920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89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17714" y="1569331"/>
            <a:ext cx="2290761" cy="1257117"/>
            <a:chOff x="217714" y="1601989"/>
            <a:chExt cx="2290761" cy="1257117"/>
          </a:xfrm>
        </p:grpSpPr>
        <p:sp>
          <p:nvSpPr>
            <p:cNvPr id="14" name="Rectangle 13"/>
            <p:cNvSpPr/>
            <p:nvPr/>
          </p:nvSpPr>
          <p:spPr>
            <a:xfrm>
              <a:off x="217714" y="1638025"/>
              <a:ext cx="512703" cy="512703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17714" y="2310367"/>
              <a:ext cx="512703" cy="51270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04291" y="1601989"/>
              <a:ext cx="14318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 smtClean="0"/>
                <a:t>Normal</a:t>
              </a:r>
              <a:endParaRPr lang="en-US" sz="32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04291" y="2274331"/>
              <a:ext cx="170418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smtClean="0"/>
                <a:t>Reversed</a:t>
              </a:r>
              <a:endParaRPr lang="en-US" sz="3200" dirty="0"/>
            </a:p>
          </p:txBody>
        </p:sp>
      </p:grpSp>
      <p:pic>
        <p:nvPicPr>
          <p:cNvPr id="95" name="Picture 9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4" t="5714" r="55570" b="4464"/>
          <a:stretch/>
        </p:blipFill>
        <p:spPr>
          <a:xfrm rot="16200000">
            <a:off x="5797320" y="1062877"/>
            <a:ext cx="597361" cy="1073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2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17714" y="1569331"/>
            <a:ext cx="2290761" cy="1257117"/>
            <a:chOff x="217714" y="1601989"/>
            <a:chExt cx="2290761" cy="1257117"/>
          </a:xfrm>
        </p:grpSpPr>
        <p:sp>
          <p:nvSpPr>
            <p:cNvPr id="14" name="Rectangle 13"/>
            <p:cNvSpPr/>
            <p:nvPr/>
          </p:nvSpPr>
          <p:spPr>
            <a:xfrm>
              <a:off x="217714" y="1638025"/>
              <a:ext cx="512703" cy="512703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17714" y="2310367"/>
              <a:ext cx="512703" cy="51270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04291" y="1601989"/>
              <a:ext cx="14318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 smtClean="0"/>
                <a:t>Normal</a:t>
              </a:r>
              <a:endParaRPr lang="en-US" sz="32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04291" y="2274331"/>
              <a:ext cx="170418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smtClean="0"/>
                <a:t>Reversed</a:t>
              </a:r>
              <a:endParaRPr lang="en-US" sz="3200" dirty="0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708836" y="5701169"/>
            <a:ext cx="10774329" cy="1025971"/>
            <a:chOff x="708836" y="5548769"/>
            <a:chExt cx="10774329" cy="1025971"/>
          </a:xfrm>
        </p:grpSpPr>
        <p:grpSp>
          <p:nvGrpSpPr>
            <p:cNvPr id="94" name="Group 93"/>
            <p:cNvGrpSpPr/>
            <p:nvPr/>
          </p:nvGrpSpPr>
          <p:grpSpPr>
            <a:xfrm>
              <a:off x="848909" y="5634388"/>
              <a:ext cx="10493829" cy="511629"/>
              <a:chOff x="848909" y="5569072"/>
              <a:chExt cx="10493829" cy="511629"/>
            </a:xfrm>
          </p:grpSpPr>
          <p:cxnSp>
            <p:nvCxnSpPr>
              <p:cNvPr id="115" name="Straight Connector 114"/>
              <p:cNvCxnSpPr/>
              <p:nvPr/>
            </p:nvCxnSpPr>
            <p:spPr>
              <a:xfrm>
                <a:off x="84890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143189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201488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259787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318086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376385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434684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492983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551282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609581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667880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726179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784478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842777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901076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959375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>
                <a:off x="1017674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>
                <a:off x="11342738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>
                <a:off x="1075973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5" name="Picture 9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74" t="5714" r="55570" b="4464"/>
            <a:stretch/>
          </p:blipFill>
          <p:spPr>
            <a:xfrm rot="16200000">
              <a:off x="5797320" y="910477"/>
              <a:ext cx="597361" cy="10731166"/>
            </a:xfrm>
            <a:prstGeom prst="rect">
              <a:avLst/>
            </a:prstGeom>
          </p:spPr>
        </p:pic>
        <p:sp>
          <p:nvSpPr>
            <p:cNvPr id="96" name="Oval 95"/>
            <p:cNvSpPr/>
            <p:nvPr/>
          </p:nvSpPr>
          <p:spPr>
            <a:xfrm>
              <a:off x="4203950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6534026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3038912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5368988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1873874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7699064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8864102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10029140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11194187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3621431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5951507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2456393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4786469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7116545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8281583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9446621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10611659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708836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1291355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864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969439" y="3208101"/>
            <a:ext cx="883993" cy="8839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53191" y="3296154"/>
            <a:ext cx="5164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11" name="Oval 10"/>
          <p:cNvSpPr/>
          <p:nvPr/>
        </p:nvSpPr>
        <p:spPr>
          <a:xfrm>
            <a:off x="7338568" y="3208101"/>
            <a:ext cx="883993" cy="883993"/>
          </a:xfrm>
          <a:prstGeom prst="ellipse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548770" y="3296154"/>
            <a:ext cx="463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R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17714" y="1569331"/>
            <a:ext cx="2290761" cy="1257117"/>
            <a:chOff x="217714" y="1601989"/>
            <a:chExt cx="2290761" cy="1257117"/>
          </a:xfrm>
        </p:grpSpPr>
        <p:sp>
          <p:nvSpPr>
            <p:cNvPr id="14" name="Rectangle 13"/>
            <p:cNvSpPr/>
            <p:nvPr/>
          </p:nvSpPr>
          <p:spPr>
            <a:xfrm>
              <a:off x="217714" y="1638025"/>
              <a:ext cx="512703" cy="512703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17714" y="2310367"/>
              <a:ext cx="512703" cy="51270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04291" y="1601989"/>
              <a:ext cx="14318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 smtClean="0"/>
                <a:t>Normal</a:t>
              </a:r>
              <a:endParaRPr lang="en-US" sz="32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04291" y="2274331"/>
              <a:ext cx="170418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smtClean="0"/>
                <a:t>Reversed</a:t>
              </a:r>
              <a:endParaRPr lang="en-US" sz="3200" dirty="0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708836" y="5701169"/>
            <a:ext cx="10774329" cy="1025971"/>
            <a:chOff x="708836" y="5548769"/>
            <a:chExt cx="10774329" cy="1025971"/>
          </a:xfrm>
        </p:grpSpPr>
        <p:grpSp>
          <p:nvGrpSpPr>
            <p:cNvPr id="94" name="Group 93"/>
            <p:cNvGrpSpPr/>
            <p:nvPr/>
          </p:nvGrpSpPr>
          <p:grpSpPr>
            <a:xfrm>
              <a:off x="848909" y="5634388"/>
              <a:ext cx="10493829" cy="511629"/>
              <a:chOff x="848909" y="5569072"/>
              <a:chExt cx="10493829" cy="511629"/>
            </a:xfrm>
          </p:grpSpPr>
          <p:cxnSp>
            <p:nvCxnSpPr>
              <p:cNvPr id="115" name="Straight Connector 114"/>
              <p:cNvCxnSpPr/>
              <p:nvPr/>
            </p:nvCxnSpPr>
            <p:spPr>
              <a:xfrm>
                <a:off x="84890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143189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201488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259787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318086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376385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434684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492983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551282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609581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667880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726179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784478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842777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901076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959375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>
                <a:off x="1017674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>
                <a:off x="11342738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>
                <a:off x="1075973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5" name="Picture 9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74" t="5714" r="55570" b="4464"/>
            <a:stretch/>
          </p:blipFill>
          <p:spPr>
            <a:xfrm rot="16200000">
              <a:off x="5797320" y="910477"/>
              <a:ext cx="597361" cy="10731166"/>
            </a:xfrm>
            <a:prstGeom prst="rect">
              <a:avLst/>
            </a:prstGeom>
          </p:spPr>
        </p:pic>
        <p:sp>
          <p:nvSpPr>
            <p:cNvPr id="96" name="Oval 95"/>
            <p:cNvSpPr/>
            <p:nvPr/>
          </p:nvSpPr>
          <p:spPr>
            <a:xfrm>
              <a:off x="4203950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6534026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3038912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5368988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1873874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7699064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8864102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10029140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11194187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3621431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5951507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2456393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4786469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7116545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8281583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9446621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10611659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708836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1291355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1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969439" y="3208101"/>
            <a:ext cx="883993" cy="8839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53191" y="3296154"/>
            <a:ext cx="5164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11" name="Oval 10"/>
          <p:cNvSpPr/>
          <p:nvPr/>
        </p:nvSpPr>
        <p:spPr>
          <a:xfrm>
            <a:off x="7338568" y="3208101"/>
            <a:ext cx="883993" cy="883993"/>
          </a:xfrm>
          <a:prstGeom prst="ellipse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548770" y="3296154"/>
            <a:ext cx="463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R</a:t>
            </a:r>
          </a:p>
        </p:txBody>
      </p:sp>
      <p:sp>
        <p:nvSpPr>
          <p:cNvPr id="12" name="Curved Down Arrow 11"/>
          <p:cNvSpPr/>
          <p:nvPr/>
        </p:nvSpPr>
        <p:spPr>
          <a:xfrm>
            <a:off x="4402230" y="2508461"/>
            <a:ext cx="3348482" cy="582541"/>
          </a:xfrm>
          <a:prstGeom prst="curved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urved Down Arrow 16"/>
          <p:cNvSpPr/>
          <p:nvPr/>
        </p:nvSpPr>
        <p:spPr>
          <a:xfrm rot="10800000">
            <a:off x="4402231" y="4209193"/>
            <a:ext cx="3348482" cy="582541"/>
          </a:xfrm>
          <a:prstGeom prst="curved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urved Right Arrow 6"/>
          <p:cNvSpPr/>
          <p:nvPr/>
        </p:nvSpPr>
        <p:spPr>
          <a:xfrm>
            <a:off x="2802029" y="3149551"/>
            <a:ext cx="1036378" cy="1001092"/>
          </a:xfrm>
          <a:prstGeom prst="curvedRightArrow">
            <a:avLst>
              <a:gd name="adj1" fmla="val 9548"/>
              <a:gd name="adj2" fmla="val 50000"/>
              <a:gd name="adj3" fmla="val 25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Curved Right Arrow 42"/>
          <p:cNvSpPr/>
          <p:nvPr/>
        </p:nvSpPr>
        <p:spPr>
          <a:xfrm rot="10800000">
            <a:off x="8357898" y="3149551"/>
            <a:ext cx="1036378" cy="1001092"/>
          </a:xfrm>
          <a:prstGeom prst="curvedRightArrow">
            <a:avLst>
              <a:gd name="adj1" fmla="val 9548"/>
              <a:gd name="adj2" fmla="val 50000"/>
              <a:gd name="adj3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17714" y="1569331"/>
            <a:ext cx="2290761" cy="1257117"/>
            <a:chOff x="217714" y="1601989"/>
            <a:chExt cx="2290761" cy="1257117"/>
          </a:xfrm>
        </p:grpSpPr>
        <p:sp>
          <p:nvSpPr>
            <p:cNvPr id="14" name="Rectangle 13"/>
            <p:cNvSpPr/>
            <p:nvPr/>
          </p:nvSpPr>
          <p:spPr>
            <a:xfrm>
              <a:off x="217714" y="1638025"/>
              <a:ext cx="512703" cy="512703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17714" y="2310367"/>
              <a:ext cx="512703" cy="51270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04291" y="1601989"/>
              <a:ext cx="14318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 smtClean="0"/>
                <a:t>Normal</a:t>
              </a:r>
              <a:endParaRPr lang="en-US" sz="32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04291" y="2274331"/>
              <a:ext cx="170418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smtClean="0"/>
                <a:t>Reversed</a:t>
              </a:r>
              <a:endParaRPr lang="en-US" sz="3200" dirty="0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708836" y="5701169"/>
            <a:ext cx="10774329" cy="1025971"/>
            <a:chOff x="708836" y="5548769"/>
            <a:chExt cx="10774329" cy="1025971"/>
          </a:xfrm>
        </p:grpSpPr>
        <p:grpSp>
          <p:nvGrpSpPr>
            <p:cNvPr id="94" name="Group 93"/>
            <p:cNvGrpSpPr/>
            <p:nvPr/>
          </p:nvGrpSpPr>
          <p:grpSpPr>
            <a:xfrm>
              <a:off x="848909" y="5634388"/>
              <a:ext cx="10493829" cy="511629"/>
              <a:chOff x="848909" y="5569072"/>
              <a:chExt cx="10493829" cy="511629"/>
            </a:xfrm>
          </p:grpSpPr>
          <p:cxnSp>
            <p:nvCxnSpPr>
              <p:cNvPr id="115" name="Straight Connector 114"/>
              <p:cNvCxnSpPr/>
              <p:nvPr/>
            </p:nvCxnSpPr>
            <p:spPr>
              <a:xfrm>
                <a:off x="84890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143189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201488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259787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318086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376385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434684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492983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551282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609581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667880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726179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784478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842777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901076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959375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>
                <a:off x="1017674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>
                <a:off x="11342738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>
                <a:off x="1075973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5" name="Picture 9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74" t="5714" r="55570" b="4464"/>
            <a:stretch/>
          </p:blipFill>
          <p:spPr>
            <a:xfrm rot="16200000">
              <a:off x="5797320" y="910477"/>
              <a:ext cx="597361" cy="10731166"/>
            </a:xfrm>
            <a:prstGeom prst="rect">
              <a:avLst/>
            </a:prstGeom>
          </p:spPr>
        </p:pic>
        <p:sp>
          <p:nvSpPr>
            <p:cNvPr id="96" name="Oval 95"/>
            <p:cNvSpPr/>
            <p:nvPr/>
          </p:nvSpPr>
          <p:spPr>
            <a:xfrm>
              <a:off x="4203950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6534026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3038912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5368988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1873874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7699064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8864102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10029140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11194187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3621431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5951507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2456393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4786469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7116545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8281583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9446621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10611659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708836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1291355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573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969439" y="3208101"/>
            <a:ext cx="883993" cy="8839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53191" y="3296154"/>
            <a:ext cx="5164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11" name="Oval 10"/>
          <p:cNvSpPr/>
          <p:nvPr/>
        </p:nvSpPr>
        <p:spPr>
          <a:xfrm>
            <a:off x="7338568" y="3208101"/>
            <a:ext cx="883993" cy="883993"/>
          </a:xfrm>
          <a:prstGeom prst="ellipse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548770" y="3296154"/>
            <a:ext cx="463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R</a:t>
            </a:r>
          </a:p>
        </p:txBody>
      </p:sp>
      <p:sp>
        <p:nvSpPr>
          <p:cNvPr id="12" name="Curved Down Arrow 11"/>
          <p:cNvSpPr/>
          <p:nvPr/>
        </p:nvSpPr>
        <p:spPr>
          <a:xfrm>
            <a:off x="4402230" y="2508461"/>
            <a:ext cx="3348482" cy="582541"/>
          </a:xfrm>
          <a:prstGeom prst="curved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urved Down Arrow 16"/>
          <p:cNvSpPr/>
          <p:nvPr/>
        </p:nvSpPr>
        <p:spPr>
          <a:xfrm rot="10800000">
            <a:off x="4402231" y="4209193"/>
            <a:ext cx="3348482" cy="582541"/>
          </a:xfrm>
          <a:prstGeom prst="curved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80150" y="1894411"/>
            <a:ext cx="2231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/>
              <a:t>p</a:t>
            </a:r>
            <a:r>
              <a:rPr lang="en-US" sz="3200" dirty="0" smtClean="0"/>
              <a:t>(N -&gt; R) = ?</a:t>
            </a:r>
            <a:endParaRPr lang="en-US" sz="3200" dirty="0"/>
          </a:p>
        </p:txBody>
      </p:sp>
      <p:sp>
        <p:nvSpPr>
          <p:cNvPr id="44" name="TextBox 43"/>
          <p:cNvSpPr txBox="1"/>
          <p:nvPr/>
        </p:nvSpPr>
        <p:spPr>
          <a:xfrm>
            <a:off x="4980151" y="4821010"/>
            <a:ext cx="2231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/>
              <a:t>p</a:t>
            </a:r>
            <a:r>
              <a:rPr lang="en-US" sz="3200" dirty="0" smtClean="0"/>
              <a:t>(R -&gt; N) = ?</a:t>
            </a:r>
            <a:endParaRPr lang="en-US" sz="3200" dirty="0"/>
          </a:p>
        </p:txBody>
      </p:sp>
      <p:sp>
        <p:nvSpPr>
          <p:cNvPr id="7" name="Curved Right Arrow 6"/>
          <p:cNvSpPr/>
          <p:nvPr/>
        </p:nvSpPr>
        <p:spPr>
          <a:xfrm>
            <a:off x="2802029" y="3149551"/>
            <a:ext cx="1036378" cy="1001092"/>
          </a:xfrm>
          <a:prstGeom prst="curvedRightArrow">
            <a:avLst>
              <a:gd name="adj1" fmla="val 9548"/>
              <a:gd name="adj2" fmla="val 50000"/>
              <a:gd name="adj3" fmla="val 25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Curved Right Arrow 42"/>
          <p:cNvSpPr/>
          <p:nvPr/>
        </p:nvSpPr>
        <p:spPr>
          <a:xfrm rot="10800000">
            <a:off x="8357898" y="3149551"/>
            <a:ext cx="1036378" cy="1001092"/>
          </a:xfrm>
          <a:prstGeom prst="curvedRightArrow">
            <a:avLst>
              <a:gd name="adj1" fmla="val 9548"/>
              <a:gd name="adj2" fmla="val 50000"/>
              <a:gd name="adj3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3504" y="3357710"/>
            <a:ext cx="22733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/>
              <a:t>p</a:t>
            </a:r>
            <a:r>
              <a:rPr lang="en-US" sz="3200" dirty="0" smtClean="0"/>
              <a:t>(N -&gt; N) = ?</a:t>
            </a:r>
            <a:endParaRPr lang="en-US" sz="3200" dirty="0"/>
          </a:p>
        </p:txBody>
      </p:sp>
      <p:sp>
        <p:nvSpPr>
          <p:cNvPr id="46" name="TextBox 45"/>
          <p:cNvSpPr txBox="1"/>
          <p:nvPr/>
        </p:nvSpPr>
        <p:spPr>
          <a:xfrm>
            <a:off x="9674297" y="3357710"/>
            <a:ext cx="2190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/>
              <a:t>p</a:t>
            </a:r>
            <a:r>
              <a:rPr lang="en-US" sz="3200" dirty="0" smtClean="0"/>
              <a:t>(R -&gt; R) = ?</a:t>
            </a:r>
            <a:endParaRPr lang="en-US" sz="32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217714" y="1569331"/>
            <a:ext cx="2290761" cy="1257117"/>
            <a:chOff x="217714" y="1601989"/>
            <a:chExt cx="2290761" cy="1257117"/>
          </a:xfrm>
        </p:grpSpPr>
        <p:sp>
          <p:nvSpPr>
            <p:cNvPr id="14" name="Rectangle 13"/>
            <p:cNvSpPr/>
            <p:nvPr/>
          </p:nvSpPr>
          <p:spPr>
            <a:xfrm>
              <a:off x="217714" y="1638025"/>
              <a:ext cx="512703" cy="512703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17714" y="2310367"/>
              <a:ext cx="512703" cy="51270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04291" y="1601989"/>
              <a:ext cx="14318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 smtClean="0"/>
                <a:t>Normal</a:t>
              </a:r>
              <a:endParaRPr lang="en-US" sz="32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04291" y="2274331"/>
              <a:ext cx="170418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smtClean="0"/>
                <a:t>Reversed</a:t>
              </a:r>
              <a:endParaRPr lang="en-US" sz="3200" dirty="0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708836" y="5701169"/>
            <a:ext cx="10774329" cy="1025971"/>
            <a:chOff x="708836" y="5548769"/>
            <a:chExt cx="10774329" cy="1025971"/>
          </a:xfrm>
        </p:grpSpPr>
        <p:grpSp>
          <p:nvGrpSpPr>
            <p:cNvPr id="94" name="Group 93"/>
            <p:cNvGrpSpPr/>
            <p:nvPr/>
          </p:nvGrpSpPr>
          <p:grpSpPr>
            <a:xfrm>
              <a:off x="848909" y="5634388"/>
              <a:ext cx="10493829" cy="511629"/>
              <a:chOff x="848909" y="5569072"/>
              <a:chExt cx="10493829" cy="511629"/>
            </a:xfrm>
          </p:grpSpPr>
          <p:cxnSp>
            <p:nvCxnSpPr>
              <p:cNvPr id="115" name="Straight Connector 114"/>
              <p:cNvCxnSpPr/>
              <p:nvPr/>
            </p:nvCxnSpPr>
            <p:spPr>
              <a:xfrm>
                <a:off x="84890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143189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201488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259787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318086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376385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434684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492983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551282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609581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667880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726179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784478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842777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901076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959375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>
                <a:off x="1017674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>
                <a:off x="11342738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>
                <a:off x="1075973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5" name="Picture 9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74" t="5714" r="55570" b="4464"/>
            <a:stretch/>
          </p:blipFill>
          <p:spPr>
            <a:xfrm rot="16200000">
              <a:off x="5797320" y="910477"/>
              <a:ext cx="597361" cy="10731166"/>
            </a:xfrm>
            <a:prstGeom prst="rect">
              <a:avLst/>
            </a:prstGeom>
          </p:spPr>
        </p:pic>
        <p:sp>
          <p:nvSpPr>
            <p:cNvPr id="96" name="Oval 95"/>
            <p:cNvSpPr/>
            <p:nvPr/>
          </p:nvSpPr>
          <p:spPr>
            <a:xfrm>
              <a:off x="4203950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6534026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3038912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5368988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1873874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7699064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8864102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10029140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11194187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3621431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5951507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2456393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4786469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7116545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8281583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9446621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10611659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708836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1291355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339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39" name="Group 138"/>
          <p:cNvGrpSpPr/>
          <p:nvPr/>
        </p:nvGrpSpPr>
        <p:grpSpPr>
          <a:xfrm>
            <a:off x="708836" y="5701169"/>
            <a:ext cx="10774329" cy="1025971"/>
            <a:chOff x="708836" y="5548769"/>
            <a:chExt cx="10774329" cy="1025971"/>
          </a:xfrm>
        </p:grpSpPr>
        <p:grpSp>
          <p:nvGrpSpPr>
            <p:cNvPr id="140" name="Group 139"/>
            <p:cNvGrpSpPr/>
            <p:nvPr/>
          </p:nvGrpSpPr>
          <p:grpSpPr>
            <a:xfrm>
              <a:off x="848909" y="5634388"/>
              <a:ext cx="10493829" cy="511629"/>
              <a:chOff x="848909" y="5569072"/>
              <a:chExt cx="10493829" cy="511629"/>
            </a:xfrm>
          </p:grpSpPr>
          <p:cxnSp>
            <p:nvCxnSpPr>
              <p:cNvPr id="161" name="Straight Connector 160"/>
              <p:cNvCxnSpPr/>
              <p:nvPr/>
            </p:nvCxnSpPr>
            <p:spPr>
              <a:xfrm>
                <a:off x="84890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>
                <a:off x="143189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>
                <a:off x="201488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>
                <a:off x="259787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>
                <a:off x="318086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>
                <a:off x="376385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>
                <a:off x="434684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>
                <a:off x="492983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>
                <a:off x="551282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>
                <a:off x="609581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>
                <a:off x="667880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726179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784478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842777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901076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959375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>
                <a:off x="1017674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>
                <a:off x="11342738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>
                <a:off x="1075973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1" name="Picture 14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74" t="5714" r="55570" b="4464"/>
            <a:stretch/>
          </p:blipFill>
          <p:spPr>
            <a:xfrm rot="16200000">
              <a:off x="5797320" y="910477"/>
              <a:ext cx="597361" cy="10731166"/>
            </a:xfrm>
            <a:prstGeom prst="rect">
              <a:avLst/>
            </a:prstGeom>
          </p:spPr>
        </p:pic>
        <p:sp>
          <p:nvSpPr>
            <p:cNvPr id="142" name="Oval 141"/>
            <p:cNvSpPr/>
            <p:nvPr/>
          </p:nvSpPr>
          <p:spPr>
            <a:xfrm>
              <a:off x="4203950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6534026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3038912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5368988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873874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7699064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8864102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10029140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1194187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3621431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5951507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2456393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4786469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7116545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8281583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9446621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10611659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708836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1291355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48909" y="5399319"/>
            <a:ext cx="10500653" cy="206828"/>
            <a:chOff x="848909" y="5192489"/>
            <a:chExt cx="10500653" cy="206828"/>
          </a:xfrm>
        </p:grpSpPr>
        <p:sp>
          <p:nvSpPr>
            <p:cNvPr id="181" name="Curved Down Arrow 180"/>
            <p:cNvSpPr/>
            <p:nvPr/>
          </p:nvSpPr>
          <p:spPr>
            <a:xfrm>
              <a:off x="848909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2" name="Curved Down Arrow 181"/>
            <p:cNvSpPr/>
            <p:nvPr/>
          </p:nvSpPr>
          <p:spPr>
            <a:xfrm>
              <a:off x="1432301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3" name="Curved Down Arrow 182"/>
            <p:cNvSpPr/>
            <p:nvPr/>
          </p:nvSpPr>
          <p:spPr>
            <a:xfrm>
              <a:off x="2015693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4" name="Curved Down Arrow 183"/>
            <p:cNvSpPr/>
            <p:nvPr/>
          </p:nvSpPr>
          <p:spPr>
            <a:xfrm>
              <a:off x="2599085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5" name="Curved Down Arrow 184"/>
            <p:cNvSpPr/>
            <p:nvPr/>
          </p:nvSpPr>
          <p:spPr>
            <a:xfrm>
              <a:off x="3182477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6" name="Curved Down Arrow 185"/>
            <p:cNvSpPr/>
            <p:nvPr/>
          </p:nvSpPr>
          <p:spPr>
            <a:xfrm>
              <a:off x="3765869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7" name="Curved Down Arrow 186"/>
            <p:cNvSpPr/>
            <p:nvPr/>
          </p:nvSpPr>
          <p:spPr>
            <a:xfrm>
              <a:off x="4349261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8" name="Curved Down Arrow 187"/>
            <p:cNvSpPr/>
            <p:nvPr/>
          </p:nvSpPr>
          <p:spPr>
            <a:xfrm>
              <a:off x="4932653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9" name="Curved Down Arrow 188"/>
            <p:cNvSpPr/>
            <p:nvPr/>
          </p:nvSpPr>
          <p:spPr>
            <a:xfrm>
              <a:off x="5516045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0" name="Curved Down Arrow 189"/>
            <p:cNvSpPr/>
            <p:nvPr/>
          </p:nvSpPr>
          <p:spPr>
            <a:xfrm>
              <a:off x="6099437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1" name="Curved Down Arrow 190"/>
            <p:cNvSpPr/>
            <p:nvPr/>
          </p:nvSpPr>
          <p:spPr>
            <a:xfrm>
              <a:off x="6682829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2" name="Curved Down Arrow 191"/>
            <p:cNvSpPr/>
            <p:nvPr/>
          </p:nvSpPr>
          <p:spPr>
            <a:xfrm>
              <a:off x="7266221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3" name="Curved Down Arrow 192"/>
            <p:cNvSpPr/>
            <p:nvPr/>
          </p:nvSpPr>
          <p:spPr>
            <a:xfrm>
              <a:off x="7849613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4" name="Curved Down Arrow 193"/>
            <p:cNvSpPr/>
            <p:nvPr/>
          </p:nvSpPr>
          <p:spPr>
            <a:xfrm>
              <a:off x="8433005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5" name="Curved Down Arrow 194"/>
            <p:cNvSpPr/>
            <p:nvPr/>
          </p:nvSpPr>
          <p:spPr>
            <a:xfrm>
              <a:off x="9016397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6" name="Curved Down Arrow 195"/>
            <p:cNvSpPr/>
            <p:nvPr/>
          </p:nvSpPr>
          <p:spPr>
            <a:xfrm>
              <a:off x="9599789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7" name="Curved Down Arrow 196"/>
            <p:cNvSpPr/>
            <p:nvPr/>
          </p:nvSpPr>
          <p:spPr>
            <a:xfrm>
              <a:off x="10766572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8" name="Curved Down Arrow 197"/>
            <p:cNvSpPr/>
            <p:nvPr/>
          </p:nvSpPr>
          <p:spPr>
            <a:xfrm>
              <a:off x="10183181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23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1843745" y="2832104"/>
            <a:ext cx="288978" cy="288978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2818150" y="2832104"/>
            <a:ext cx="288978" cy="28897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ight Arrow 103"/>
          <p:cNvSpPr/>
          <p:nvPr/>
        </p:nvSpPr>
        <p:spPr>
          <a:xfrm>
            <a:off x="2259425" y="2869597"/>
            <a:ext cx="432023" cy="21399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1843745" y="4497393"/>
            <a:ext cx="288978" cy="28897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2818150" y="4497393"/>
            <a:ext cx="288978" cy="288978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ight Arrow 111"/>
          <p:cNvSpPr/>
          <p:nvPr/>
        </p:nvSpPr>
        <p:spPr>
          <a:xfrm>
            <a:off x="2259425" y="4534886"/>
            <a:ext cx="432023" cy="21399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1843745" y="1999459"/>
            <a:ext cx="288978" cy="288978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818150" y="1999459"/>
            <a:ext cx="288978" cy="288978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2259425" y="2036952"/>
            <a:ext cx="432023" cy="21399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1843745" y="3664749"/>
            <a:ext cx="288978" cy="28897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2818150" y="3664749"/>
            <a:ext cx="288978" cy="28897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ight Arrow 107"/>
          <p:cNvSpPr/>
          <p:nvPr/>
        </p:nvSpPr>
        <p:spPr>
          <a:xfrm>
            <a:off x="2259425" y="3702242"/>
            <a:ext cx="432023" cy="21399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/>
          <p:cNvGrpSpPr/>
          <p:nvPr/>
        </p:nvGrpSpPr>
        <p:grpSpPr>
          <a:xfrm>
            <a:off x="708836" y="5701169"/>
            <a:ext cx="10774329" cy="1025971"/>
            <a:chOff x="708836" y="5548769"/>
            <a:chExt cx="10774329" cy="1025971"/>
          </a:xfrm>
        </p:grpSpPr>
        <p:grpSp>
          <p:nvGrpSpPr>
            <p:cNvPr id="140" name="Group 139"/>
            <p:cNvGrpSpPr/>
            <p:nvPr/>
          </p:nvGrpSpPr>
          <p:grpSpPr>
            <a:xfrm>
              <a:off x="848909" y="5634388"/>
              <a:ext cx="10493829" cy="511629"/>
              <a:chOff x="848909" y="5569072"/>
              <a:chExt cx="10493829" cy="511629"/>
            </a:xfrm>
          </p:grpSpPr>
          <p:cxnSp>
            <p:nvCxnSpPr>
              <p:cNvPr id="161" name="Straight Connector 160"/>
              <p:cNvCxnSpPr/>
              <p:nvPr/>
            </p:nvCxnSpPr>
            <p:spPr>
              <a:xfrm>
                <a:off x="84890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>
                <a:off x="143189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>
                <a:off x="201488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>
                <a:off x="259787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>
                <a:off x="318086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>
                <a:off x="376385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>
                <a:off x="434684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>
                <a:off x="492983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>
                <a:off x="551282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>
                <a:off x="609581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>
                <a:off x="667880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726179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784478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842777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901076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959375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>
                <a:off x="1017674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>
                <a:off x="11342738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>
                <a:off x="1075973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1" name="Picture 14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74" t="5714" r="55570" b="4464"/>
            <a:stretch/>
          </p:blipFill>
          <p:spPr>
            <a:xfrm rot="16200000">
              <a:off x="5797320" y="910477"/>
              <a:ext cx="597361" cy="10731166"/>
            </a:xfrm>
            <a:prstGeom prst="rect">
              <a:avLst/>
            </a:prstGeom>
          </p:spPr>
        </p:pic>
        <p:sp>
          <p:nvSpPr>
            <p:cNvPr id="142" name="Oval 141"/>
            <p:cNvSpPr/>
            <p:nvPr/>
          </p:nvSpPr>
          <p:spPr>
            <a:xfrm>
              <a:off x="4203950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6534026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3038912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5368988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873874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7699064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8864102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10029140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1194187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3621431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5951507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2456393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4786469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7116545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8281583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9446621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10611659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708836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1291355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48909" y="5399319"/>
            <a:ext cx="10500653" cy="206828"/>
            <a:chOff x="848909" y="5192489"/>
            <a:chExt cx="10500653" cy="206828"/>
          </a:xfrm>
        </p:grpSpPr>
        <p:sp>
          <p:nvSpPr>
            <p:cNvPr id="181" name="Curved Down Arrow 180"/>
            <p:cNvSpPr/>
            <p:nvPr/>
          </p:nvSpPr>
          <p:spPr>
            <a:xfrm>
              <a:off x="848909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2" name="Curved Down Arrow 181"/>
            <p:cNvSpPr/>
            <p:nvPr/>
          </p:nvSpPr>
          <p:spPr>
            <a:xfrm>
              <a:off x="1432301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3" name="Curved Down Arrow 182"/>
            <p:cNvSpPr/>
            <p:nvPr/>
          </p:nvSpPr>
          <p:spPr>
            <a:xfrm>
              <a:off x="2015693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4" name="Curved Down Arrow 183"/>
            <p:cNvSpPr/>
            <p:nvPr/>
          </p:nvSpPr>
          <p:spPr>
            <a:xfrm>
              <a:off x="2599085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5" name="Curved Down Arrow 184"/>
            <p:cNvSpPr/>
            <p:nvPr/>
          </p:nvSpPr>
          <p:spPr>
            <a:xfrm>
              <a:off x="3182477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6" name="Curved Down Arrow 185"/>
            <p:cNvSpPr/>
            <p:nvPr/>
          </p:nvSpPr>
          <p:spPr>
            <a:xfrm>
              <a:off x="3765869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7" name="Curved Down Arrow 186"/>
            <p:cNvSpPr/>
            <p:nvPr/>
          </p:nvSpPr>
          <p:spPr>
            <a:xfrm>
              <a:off x="4349261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8" name="Curved Down Arrow 187"/>
            <p:cNvSpPr/>
            <p:nvPr/>
          </p:nvSpPr>
          <p:spPr>
            <a:xfrm>
              <a:off x="4932653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9" name="Curved Down Arrow 188"/>
            <p:cNvSpPr/>
            <p:nvPr/>
          </p:nvSpPr>
          <p:spPr>
            <a:xfrm>
              <a:off x="5516045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0" name="Curved Down Arrow 189"/>
            <p:cNvSpPr/>
            <p:nvPr/>
          </p:nvSpPr>
          <p:spPr>
            <a:xfrm>
              <a:off x="6099437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1" name="Curved Down Arrow 190"/>
            <p:cNvSpPr/>
            <p:nvPr/>
          </p:nvSpPr>
          <p:spPr>
            <a:xfrm>
              <a:off x="6682829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2" name="Curved Down Arrow 191"/>
            <p:cNvSpPr/>
            <p:nvPr/>
          </p:nvSpPr>
          <p:spPr>
            <a:xfrm>
              <a:off x="7266221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3" name="Curved Down Arrow 192"/>
            <p:cNvSpPr/>
            <p:nvPr/>
          </p:nvSpPr>
          <p:spPr>
            <a:xfrm>
              <a:off x="7849613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4" name="Curved Down Arrow 193"/>
            <p:cNvSpPr/>
            <p:nvPr/>
          </p:nvSpPr>
          <p:spPr>
            <a:xfrm>
              <a:off x="8433005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5" name="Curved Down Arrow 194"/>
            <p:cNvSpPr/>
            <p:nvPr/>
          </p:nvSpPr>
          <p:spPr>
            <a:xfrm>
              <a:off x="9016397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6" name="Curved Down Arrow 195"/>
            <p:cNvSpPr/>
            <p:nvPr/>
          </p:nvSpPr>
          <p:spPr>
            <a:xfrm>
              <a:off x="9599789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7" name="Curved Down Arrow 196"/>
            <p:cNvSpPr/>
            <p:nvPr/>
          </p:nvSpPr>
          <p:spPr>
            <a:xfrm>
              <a:off x="10766572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8" name="Curved Down Arrow 197"/>
            <p:cNvSpPr/>
            <p:nvPr/>
          </p:nvSpPr>
          <p:spPr>
            <a:xfrm>
              <a:off x="10183181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62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1843745" y="2832104"/>
            <a:ext cx="288978" cy="288978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2818150" y="2832104"/>
            <a:ext cx="288978" cy="28897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ight Arrow 103"/>
          <p:cNvSpPr/>
          <p:nvPr/>
        </p:nvSpPr>
        <p:spPr>
          <a:xfrm>
            <a:off x="2259425" y="2869597"/>
            <a:ext cx="432023" cy="21399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3511487" y="268420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110" name="Oval 109"/>
          <p:cNvSpPr/>
          <p:nvPr/>
        </p:nvSpPr>
        <p:spPr>
          <a:xfrm>
            <a:off x="1843745" y="4497393"/>
            <a:ext cx="288978" cy="28897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2818150" y="4497393"/>
            <a:ext cx="288978" cy="288978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ight Arrow 111"/>
          <p:cNvSpPr/>
          <p:nvPr/>
        </p:nvSpPr>
        <p:spPr>
          <a:xfrm>
            <a:off x="2259425" y="4534886"/>
            <a:ext cx="432023" cy="21399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/>
          <p:cNvSpPr txBox="1"/>
          <p:nvPr/>
        </p:nvSpPr>
        <p:spPr>
          <a:xfrm>
            <a:off x="3511487" y="434949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5</a:t>
            </a:r>
          </a:p>
        </p:txBody>
      </p:sp>
      <p:sp>
        <p:nvSpPr>
          <p:cNvPr id="52" name="Oval 51"/>
          <p:cNvSpPr/>
          <p:nvPr/>
        </p:nvSpPr>
        <p:spPr>
          <a:xfrm>
            <a:off x="1843745" y="1999459"/>
            <a:ext cx="288978" cy="288978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818150" y="1999459"/>
            <a:ext cx="288978" cy="288978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2259425" y="2036952"/>
            <a:ext cx="432023" cy="21399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511487" y="185156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/>
              <a:t>3</a:t>
            </a:r>
            <a:endParaRPr lang="en-US" sz="3200"/>
          </a:p>
        </p:txBody>
      </p:sp>
      <p:sp>
        <p:nvSpPr>
          <p:cNvPr id="106" name="Oval 105"/>
          <p:cNvSpPr/>
          <p:nvPr/>
        </p:nvSpPr>
        <p:spPr>
          <a:xfrm>
            <a:off x="1843745" y="3664749"/>
            <a:ext cx="288978" cy="28897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2818150" y="3664749"/>
            <a:ext cx="288978" cy="28897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ight Arrow 107"/>
          <p:cNvSpPr/>
          <p:nvPr/>
        </p:nvSpPr>
        <p:spPr>
          <a:xfrm>
            <a:off x="2259425" y="3702242"/>
            <a:ext cx="432023" cy="21399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/>
          <p:cNvSpPr txBox="1"/>
          <p:nvPr/>
        </p:nvSpPr>
        <p:spPr>
          <a:xfrm>
            <a:off x="3511487" y="351685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5</a:t>
            </a:r>
          </a:p>
        </p:txBody>
      </p:sp>
      <p:grpSp>
        <p:nvGrpSpPr>
          <p:cNvPr id="139" name="Group 138"/>
          <p:cNvGrpSpPr/>
          <p:nvPr/>
        </p:nvGrpSpPr>
        <p:grpSpPr>
          <a:xfrm>
            <a:off x="708836" y="5701169"/>
            <a:ext cx="10774329" cy="1025971"/>
            <a:chOff x="708836" y="5548769"/>
            <a:chExt cx="10774329" cy="1025971"/>
          </a:xfrm>
        </p:grpSpPr>
        <p:grpSp>
          <p:nvGrpSpPr>
            <p:cNvPr id="140" name="Group 139"/>
            <p:cNvGrpSpPr/>
            <p:nvPr/>
          </p:nvGrpSpPr>
          <p:grpSpPr>
            <a:xfrm>
              <a:off x="848909" y="5634388"/>
              <a:ext cx="10493829" cy="511629"/>
              <a:chOff x="848909" y="5569072"/>
              <a:chExt cx="10493829" cy="511629"/>
            </a:xfrm>
          </p:grpSpPr>
          <p:cxnSp>
            <p:nvCxnSpPr>
              <p:cNvPr id="161" name="Straight Connector 160"/>
              <p:cNvCxnSpPr/>
              <p:nvPr/>
            </p:nvCxnSpPr>
            <p:spPr>
              <a:xfrm>
                <a:off x="84890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>
                <a:off x="143189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>
                <a:off x="201488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>
                <a:off x="259787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>
                <a:off x="318086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>
                <a:off x="376385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>
                <a:off x="434684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>
                <a:off x="492983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>
                <a:off x="551282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>
                <a:off x="609581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>
                <a:off x="667880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726179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784478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842777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901076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959375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>
                <a:off x="1017674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>
                <a:off x="11342738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>
                <a:off x="1075973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1" name="Picture 14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74" t="5714" r="55570" b="4464"/>
            <a:stretch/>
          </p:blipFill>
          <p:spPr>
            <a:xfrm rot="16200000">
              <a:off x="5797320" y="910477"/>
              <a:ext cx="597361" cy="10731166"/>
            </a:xfrm>
            <a:prstGeom prst="rect">
              <a:avLst/>
            </a:prstGeom>
          </p:spPr>
        </p:pic>
        <p:sp>
          <p:nvSpPr>
            <p:cNvPr id="142" name="Oval 141"/>
            <p:cNvSpPr/>
            <p:nvPr/>
          </p:nvSpPr>
          <p:spPr>
            <a:xfrm>
              <a:off x="4203950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6534026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3038912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5368988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873874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7699064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8864102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10029140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1194187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3621431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5951507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2456393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4786469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7116545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8281583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9446621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10611659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708836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1291355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48909" y="5399319"/>
            <a:ext cx="10500653" cy="206828"/>
            <a:chOff x="848909" y="5192489"/>
            <a:chExt cx="10500653" cy="206828"/>
          </a:xfrm>
        </p:grpSpPr>
        <p:sp>
          <p:nvSpPr>
            <p:cNvPr id="181" name="Curved Down Arrow 180"/>
            <p:cNvSpPr/>
            <p:nvPr/>
          </p:nvSpPr>
          <p:spPr>
            <a:xfrm>
              <a:off x="848909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2" name="Curved Down Arrow 181"/>
            <p:cNvSpPr/>
            <p:nvPr/>
          </p:nvSpPr>
          <p:spPr>
            <a:xfrm>
              <a:off x="1432301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3" name="Curved Down Arrow 182"/>
            <p:cNvSpPr/>
            <p:nvPr/>
          </p:nvSpPr>
          <p:spPr>
            <a:xfrm>
              <a:off x="2015693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4" name="Curved Down Arrow 183"/>
            <p:cNvSpPr/>
            <p:nvPr/>
          </p:nvSpPr>
          <p:spPr>
            <a:xfrm>
              <a:off x="2599085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5" name="Curved Down Arrow 184"/>
            <p:cNvSpPr/>
            <p:nvPr/>
          </p:nvSpPr>
          <p:spPr>
            <a:xfrm>
              <a:off x="3182477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6" name="Curved Down Arrow 185"/>
            <p:cNvSpPr/>
            <p:nvPr/>
          </p:nvSpPr>
          <p:spPr>
            <a:xfrm>
              <a:off x="3765869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7" name="Curved Down Arrow 186"/>
            <p:cNvSpPr/>
            <p:nvPr/>
          </p:nvSpPr>
          <p:spPr>
            <a:xfrm>
              <a:off x="4349261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8" name="Curved Down Arrow 187"/>
            <p:cNvSpPr/>
            <p:nvPr/>
          </p:nvSpPr>
          <p:spPr>
            <a:xfrm>
              <a:off x="4932653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9" name="Curved Down Arrow 188"/>
            <p:cNvSpPr/>
            <p:nvPr/>
          </p:nvSpPr>
          <p:spPr>
            <a:xfrm>
              <a:off x="5516045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0" name="Curved Down Arrow 189"/>
            <p:cNvSpPr/>
            <p:nvPr/>
          </p:nvSpPr>
          <p:spPr>
            <a:xfrm>
              <a:off x="6099437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1" name="Curved Down Arrow 190"/>
            <p:cNvSpPr/>
            <p:nvPr/>
          </p:nvSpPr>
          <p:spPr>
            <a:xfrm>
              <a:off x="6682829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2" name="Curved Down Arrow 191"/>
            <p:cNvSpPr/>
            <p:nvPr/>
          </p:nvSpPr>
          <p:spPr>
            <a:xfrm>
              <a:off x="7266221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3" name="Curved Down Arrow 192"/>
            <p:cNvSpPr/>
            <p:nvPr/>
          </p:nvSpPr>
          <p:spPr>
            <a:xfrm>
              <a:off x="7849613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4" name="Curved Down Arrow 193"/>
            <p:cNvSpPr/>
            <p:nvPr/>
          </p:nvSpPr>
          <p:spPr>
            <a:xfrm>
              <a:off x="8433005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5" name="Curved Down Arrow 194"/>
            <p:cNvSpPr/>
            <p:nvPr/>
          </p:nvSpPr>
          <p:spPr>
            <a:xfrm>
              <a:off x="9016397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6" name="Curved Down Arrow 195"/>
            <p:cNvSpPr/>
            <p:nvPr/>
          </p:nvSpPr>
          <p:spPr>
            <a:xfrm>
              <a:off x="9599789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7" name="Curved Down Arrow 196"/>
            <p:cNvSpPr/>
            <p:nvPr/>
          </p:nvSpPr>
          <p:spPr>
            <a:xfrm>
              <a:off x="10766572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8" name="Curved Down Arrow 197"/>
            <p:cNvSpPr/>
            <p:nvPr/>
          </p:nvSpPr>
          <p:spPr>
            <a:xfrm>
              <a:off x="10183181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853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Markov chains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1843745" y="2832104"/>
            <a:ext cx="288978" cy="288978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2818150" y="2832104"/>
            <a:ext cx="288978" cy="28897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ight Arrow 103"/>
          <p:cNvSpPr/>
          <p:nvPr/>
        </p:nvSpPr>
        <p:spPr>
          <a:xfrm>
            <a:off x="2259425" y="2869597"/>
            <a:ext cx="432023" cy="21399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3511487" y="268420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4311026" y="2684206"/>
            <a:ext cx="4801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p</a:t>
            </a:r>
            <a:r>
              <a:rPr lang="en-US" sz="3200" dirty="0" smtClean="0"/>
              <a:t>(N -&gt; R) 	= 5 </a:t>
            </a:r>
            <a:r>
              <a:rPr lang="en-US" sz="3200" dirty="0"/>
              <a:t>/ (3 + 5</a:t>
            </a:r>
            <a:r>
              <a:rPr lang="en-US" sz="3200" dirty="0" smtClean="0"/>
              <a:t>)	</a:t>
            </a:r>
            <a:endParaRPr lang="en-US" sz="3200" dirty="0"/>
          </a:p>
        </p:txBody>
      </p:sp>
      <p:sp>
        <p:nvSpPr>
          <p:cNvPr id="110" name="Oval 109"/>
          <p:cNvSpPr/>
          <p:nvPr/>
        </p:nvSpPr>
        <p:spPr>
          <a:xfrm>
            <a:off x="1843745" y="4497393"/>
            <a:ext cx="288978" cy="28897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2818150" y="4497393"/>
            <a:ext cx="288978" cy="288978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ight Arrow 111"/>
          <p:cNvSpPr/>
          <p:nvPr/>
        </p:nvSpPr>
        <p:spPr>
          <a:xfrm>
            <a:off x="2259425" y="4534886"/>
            <a:ext cx="432023" cy="21399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/>
          <p:cNvSpPr txBox="1"/>
          <p:nvPr/>
        </p:nvSpPr>
        <p:spPr>
          <a:xfrm>
            <a:off x="3511487" y="434949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5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4311026" y="4349495"/>
            <a:ext cx="4801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p</a:t>
            </a:r>
            <a:r>
              <a:rPr lang="en-US" sz="3200" dirty="0" smtClean="0"/>
              <a:t>(R -&gt; N) 	= </a:t>
            </a:r>
            <a:r>
              <a:rPr lang="en-US" sz="3200" dirty="0"/>
              <a:t>5 / (5 + 5</a:t>
            </a:r>
            <a:r>
              <a:rPr lang="en-US" sz="3200" dirty="0" smtClean="0"/>
              <a:t>)	</a:t>
            </a:r>
            <a:endParaRPr lang="en-US" sz="3200" dirty="0"/>
          </a:p>
        </p:txBody>
      </p:sp>
      <p:sp>
        <p:nvSpPr>
          <p:cNvPr id="52" name="Oval 51"/>
          <p:cNvSpPr/>
          <p:nvPr/>
        </p:nvSpPr>
        <p:spPr>
          <a:xfrm>
            <a:off x="1843745" y="1999459"/>
            <a:ext cx="288978" cy="288978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818150" y="1999459"/>
            <a:ext cx="288978" cy="288978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2259425" y="2036952"/>
            <a:ext cx="432023" cy="21399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511487" y="185156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/>
              <a:t>3</a:t>
            </a:r>
            <a:endParaRPr lang="en-US" sz="3200"/>
          </a:p>
        </p:txBody>
      </p:sp>
      <p:sp>
        <p:nvSpPr>
          <p:cNvPr id="137" name="TextBox 136"/>
          <p:cNvSpPr txBox="1"/>
          <p:nvPr/>
        </p:nvSpPr>
        <p:spPr>
          <a:xfrm>
            <a:off x="4311026" y="1851561"/>
            <a:ext cx="4801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p</a:t>
            </a:r>
            <a:r>
              <a:rPr lang="en-US" sz="3200" dirty="0" smtClean="0"/>
              <a:t>(N -&gt; N) 	= 3 / (3 + 5)	</a:t>
            </a:r>
            <a:endParaRPr lang="en-US" sz="3200" dirty="0"/>
          </a:p>
        </p:txBody>
      </p:sp>
      <p:sp>
        <p:nvSpPr>
          <p:cNvPr id="106" name="Oval 105"/>
          <p:cNvSpPr/>
          <p:nvPr/>
        </p:nvSpPr>
        <p:spPr>
          <a:xfrm>
            <a:off x="1843745" y="3664749"/>
            <a:ext cx="288978" cy="28897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2818150" y="3664749"/>
            <a:ext cx="288978" cy="28897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ight Arrow 107"/>
          <p:cNvSpPr/>
          <p:nvPr/>
        </p:nvSpPr>
        <p:spPr>
          <a:xfrm>
            <a:off x="2259425" y="3702242"/>
            <a:ext cx="432023" cy="21399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/>
          <p:cNvSpPr txBox="1"/>
          <p:nvPr/>
        </p:nvSpPr>
        <p:spPr>
          <a:xfrm>
            <a:off x="3511487" y="351685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5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4311026" y="3516851"/>
            <a:ext cx="4801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p</a:t>
            </a:r>
            <a:r>
              <a:rPr lang="en-US" sz="3200" dirty="0" smtClean="0"/>
              <a:t>(R -&gt; R) 	= </a:t>
            </a:r>
            <a:r>
              <a:rPr lang="en-US" sz="3200" dirty="0"/>
              <a:t>5 / </a:t>
            </a:r>
            <a:r>
              <a:rPr lang="en-US" sz="3200" dirty="0" smtClean="0"/>
              <a:t>(5 </a:t>
            </a:r>
            <a:r>
              <a:rPr lang="en-US" sz="3200" dirty="0"/>
              <a:t>+ 5</a:t>
            </a:r>
            <a:r>
              <a:rPr lang="en-US" sz="3200" dirty="0" smtClean="0"/>
              <a:t>)	</a:t>
            </a:r>
            <a:endParaRPr lang="en-US" sz="3200" dirty="0"/>
          </a:p>
        </p:txBody>
      </p:sp>
      <p:grpSp>
        <p:nvGrpSpPr>
          <p:cNvPr id="139" name="Group 138"/>
          <p:cNvGrpSpPr/>
          <p:nvPr/>
        </p:nvGrpSpPr>
        <p:grpSpPr>
          <a:xfrm>
            <a:off x="708836" y="5701169"/>
            <a:ext cx="10774329" cy="1025971"/>
            <a:chOff x="708836" y="5548769"/>
            <a:chExt cx="10774329" cy="1025971"/>
          </a:xfrm>
        </p:grpSpPr>
        <p:grpSp>
          <p:nvGrpSpPr>
            <p:cNvPr id="140" name="Group 139"/>
            <p:cNvGrpSpPr/>
            <p:nvPr/>
          </p:nvGrpSpPr>
          <p:grpSpPr>
            <a:xfrm>
              <a:off x="848909" y="5634388"/>
              <a:ext cx="10493829" cy="511629"/>
              <a:chOff x="848909" y="5569072"/>
              <a:chExt cx="10493829" cy="511629"/>
            </a:xfrm>
          </p:grpSpPr>
          <p:cxnSp>
            <p:nvCxnSpPr>
              <p:cNvPr id="161" name="Straight Connector 160"/>
              <p:cNvCxnSpPr/>
              <p:nvPr/>
            </p:nvCxnSpPr>
            <p:spPr>
              <a:xfrm>
                <a:off x="84890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>
                <a:off x="143189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>
                <a:off x="201488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>
                <a:off x="259787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>
                <a:off x="318086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>
                <a:off x="376385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>
                <a:off x="434684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>
                <a:off x="492983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>
                <a:off x="551282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>
                <a:off x="609581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>
                <a:off x="667880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726179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784478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842777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901076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959375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>
                <a:off x="1017674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>
                <a:off x="11342738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>
                <a:off x="10759739" y="5569072"/>
                <a:ext cx="0" cy="5116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1" name="Picture 14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74" t="5714" r="55570" b="4464"/>
            <a:stretch/>
          </p:blipFill>
          <p:spPr>
            <a:xfrm rot="16200000">
              <a:off x="5797320" y="910477"/>
              <a:ext cx="597361" cy="10731166"/>
            </a:xfrm>
            <a:prstGeom prst="rect">
              <a:avLst/>
            </a:prstGeom>
          </p:spPr>
        </p:pic>
        <p:sp>
          <p:nvSpPr>
            <p:cNvPr id="142" name="Oval 141"/>
            <p:cNvSpPr/>
            <p:nvPr/>
          </p:nvSpPr>
          <p:spPr>
            <a:xfrm>
              <a:off x="4203950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6534026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3038912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5368988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873874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7699064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8864102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10029140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1194187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3621431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5951507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2456393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4786469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7116545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8281583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9446621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10611659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708836" y="5548769"/>
              <a:ext cx="288978" cy="28897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1291355" y="5548769"/>
              <a:ext cx="288978" cy="2889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48909" y="5399319"/>
            <a:ext cx="10500653" cy="206828"/>
            <a:chOff x="848909" y="5192489"/>
            <a:chExt cx="10500653" cy="206828"/>
          </a:xfrm>
        </p:grpSpPr>
        <p:sp>
          <p:nvSpPr>
            <p:cNvPr id="181" name="Curved Down Arrow 180"/>
            <p:cNvSpPr/>
            <p:nvPr/>
          </p:nvSpPr>
          <p:spPr>
            <a:xfrm>
              <a:off x="848909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2" name="Curved Down Arrow 181"/>
            <p:cNvSpPr/>
            <p:nvPr/>
          </p:nvSpPr>
          <p:spPr>
            <a:xfrm>
              <a:off x="1432301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3" name="Curved Down Arrow 182"/>
            <p:cNvSpPr/>
            <p:nvPr/>
          </p:nvSpPr>
          <p:spPr>
            <a:xfrm>
              <a:off x="2015693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4" name="Curved Down Arrow 183"/>
            <p:cNvSpPr/>
            <p:nvPr/>
          </p:nvSpPr>
          <p:spPr>
            <a:xfrm>
              <a:off x="2599085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5" name="Curved Down Arrow 184"/>
            <p:cNvSpPr/>
            <p:nvPr/>
          </p:nvSpPr>
          <p:spPr>
            <a:xfrm>
              <a:off x="3182477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6" name="Curved Down Arrow 185"/>
            <p:cNvSpPr/>
            <p:nvPr/>
          </p:nvSpPr>
          <p:spPr>
            <a:xfrm>
              <a:off x="3765869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7" name="Curved Down Arrow 186"/>
            <p:cNvSpPr/>
            <p:nvPr/>
          </p:nvSpPr>
          <p:spPr>
            <a:xfrm>
              <a:off x="4349261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8" name="Curved Down Arrow 187"/>
            <p:cNvSpPr/>
            <p:nvPr/>
          </p:nvSpPr>
          <p:spPr>
            <a:xfrm>
              <a:off x="4932653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9" name="Curved Down Arrow 188"/>
            <p:cNvSpPr/>
            <p:nvPr/>
          </p:nvSpPr>
          <p:spPr>
            <a:xfrm>
              <a:off x="5516045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0" name="Curved Down Arrow 189"/>
            <p:cNvSpPr/>
            <p:nvPr/>
          </p:nvSpPr>
          <p:spPr>
            <a:xfrm>
              <a:off x="6099437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1" name="Curved Down Arrow 190"/>
            <p:cNvSpPr/>
            <p:nvPr/>
          </p:nvSpPr>
          <p:spPr>
            <a:xfrm>
              <a:off x="6682829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2" name="Curved Down Arrow 191"/>
            <p:cNvSpPr/>
            <p:nvPr/>
          </p:nvSpPr>
          <p:spPr>
            <a:xfrm>
              <a:off x="7266221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3" name="Curved Down Arrow 192"/>
            <p:cNvSpPr/>
            <p:nvPr/>
          </p:nvSpPr>
          <p:spPr>
            <a:xfrm>
              <a:off x="7849613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4" name="Curved Down Arrow 193"/>
            <p:cNvSpPr/>
            <p:nvPr/>
          </p:nvSpPr>
          <p:spPr>
            <a:xfrm>
              <a:off x="8433005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5" name="Curved Down Arrow 194"/>
            <p:cNvSpPr/>
            <p:nvPr/>
          </p:nvSpPr>
          <p:spPr>
            <a:xfrm>
              <a:off x="9016397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6" name="Curved Down Arrow 195"/>
            <p:cNvSpPr/>
            <p:nvPr/>
          </p:nvSpPr>
          <p:spPr>
            <a:xfrm>
              <a:off x="9599789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7" name="Curved Down Arrow 196"/>
            <p:cNvSpPr/>
            <p:nvPr/>
          </p:nvSpPr>
          <p:spPr>
            <a:xfrm>
              <a:off x="10766572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8" name="Curved Down Arrow 197"/>
            <p:cNvSpPr/>
            <p:nvPr/>
          </p:nvSpPr>
          <p:spPr>
            <a:xfrm>
              <a:off x="10183181" y="5192489"/>
              <a:ext cx="582990" cy="206828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369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40278</TotalTime>
  <Words>2036</Words>
  <Application>Microsoft Macintosh PowerPoint</Application>
  <PresentationFormat>Widescreen</PresentationFormat>
  <Paragraphs>778</Paragraphs>
  <Slides>114</Slides>
  <Notes>111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21" baseType="lpstr">
      <vt:lpstr>Calibri</vt:lpstr>
      <vt:lpstr>Calibri Light</vt:lpstr>
      <vt:lpstr>Cambria Math</vt:lpstr>
      <vt:lpstr>Courier</vt:lpstr>
      <vt:lpstr>Arial</vt:lpstr>
      <vt:lpstr>Office Theme</vt:lpstr>
      <vt:lpstr>CorelDRAW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Graeme Lloyd</dc:creator>
  <cp:lastModifiedBy>Microsoft Office User</cp:lastModifiedBy>
  <cp:revision>565</cp:revision>
  <cp:lastPrinted>2018-03-02T10:14:12Z</cp:lastPrinted>
  <dcterms:created xsi:type="dcterms:W3CDTF">2017-01-23T17:51:07Z</dcterms:created>
  <dcterms:modified xsi:type="dcterms:W3CDTF">2020-09-14T10:12:56Z</dcterms:modified>
</cp:coreProperties>
</file>